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5" roundtripDataSignature="AMtx7mi/XiNHrHFlxkc+od0MXE/gascYj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customschemas.google.com/relationships/presentationmetadata" Target="meta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" name="Google Shape;86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2"/>
          <p:cNvSpPr txBox="1"/>
          <p:nvPr>
            <p:ph type="ctrTitle"/>
          </p:nvPr>
        </p:nvSpPr>
        <p:spPr>
          <a:xfrm>
            <a:off x="3221150" y="1247140"/>
            <a:ext cx="7891760" cy="3450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2"/>
          <p:cNvSpPr txBox="1"/>
          <p:nvPr>
            <p:ph idx="1" type="subTitle"/>
          </p:nvPr>
        </p:nvSpPr>
        <p:spPr>
          <a:xfrm>
            <a:off x="3221150" y="4818126"/>
            <a:ext cx="7891760" cy="12689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2"/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2"/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2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2"/>
          <p:cNvSpPr txBox="1"/>
          <p:nvPr>
            <p:ph idx="11" type="ftr"/>
          </p:nvPr>
        </p:nvSpPr>
        <p:spPr>
          <a:xfrm>
            <a:off x="3221150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2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1"/>
          <p:cNvSpPr txBox="1"/>
          <p:nvPr>
            <p:ph type="title"/>
          </p:nvPr>
        </p:nvSpPr>
        <p:spPr>
          <a:xfrm>
            <a:off x="1587710" y="455362"/>
            <a:ext cx="952520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51"/>
          <p:cNvSpPr txBox="1"/>
          <p:nvPr>
            <p:ph idx="1" type="body"/>
          </p:nvPr>
        </p:nvSpPr>
        <p:spPr>
          <a:xfrm rot="5400000">
            <a:off x="4387234" y="-639508"/>
            <a:ext cx="3926152" cy="9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51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51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51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6" name="Google Shape;96;p51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51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52"/>
          <p:cNvSpPr txBox="1"/>
          <p:nvPr>
            <p:ph type="title"/>
          </p:nvPr>
        </p:nvSpPr>
        <p:spPr>
          <a:xfrm rot="5400000">
            <a:off x="7173739" y="2237791"/>
            <a:ext cx="5611813" cy="2266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52"/>
          <p:cNvSpPr txBox="1"/>
          <p:nvPr>
            <p:ph idx="1" type="body"/>
          </p:nvPr>
        </p:nvSpPr>
        <p:spPr>
          <a:xfrm rot="5400000">
            <a:off x="2326268" y="-173409"/>
            <a:ext cx="5611813" cy="70889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52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52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52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4" name="Google Shape;104;p52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52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3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" type="body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3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3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9" name="Google Shape;29;p43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3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4"/>
          <p:cNvSpPr txBox="1"/>
          <p:nvPr>
            <p:ph type="title"/>
          </p:nvPr>
        </p:nvSpPr>
        <p:spPr>
          <a:xfrm>
            <a:off x="3221150" y="1251674"/>
            <a:ext cx="7891760" cy="2914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44"/>
          <p:cNvSpPr txBox="1"/>
          <p:nvPr>
            <p:ph idx="1" type="body"/>
          </p:nvPr>
        </p:nvSpPr>
        <p:spPr>
          <a:xfrm>
            <a:off x="3221150" y="4818126"/>
            <a:ext cx="7891760" cy="12715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44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4"/>
          <p:cNvSpPr txBox="1"/>
          <p:nvPr>
            <p:ph idx="11" type="ftr"/>
          </p:nvPr>
        </p:nvSpPr>
        <p:spPr>
          <a:xfrm>
            <a:off x="3221150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4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" name="Google Shape;37;p44"/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44"/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5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5"/>
          <p:cNvSpPr txBox="1"/>
          <p:nvPr>
            <p:ph idx="1" type="body"/>
          </p:nvPr>
        </p:nvSpPr>
        <p:spPr>
          <a:xfrm>
            <a:off x="1587709" y="2160016"/>
            <a:ext cx="4425437" cy="3927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5"/>
          <p:cNvSpPr txBox="1"/>
          <p:nvPr>
            <p:ph idx="2" type="body"/>
          </p:nvPr>
        </p:nvSpPr>
        <p:spPr>
          <a:xfrm>
            <a:off x="6648963" y="2160016"/>
            <a:ext cx="4425437" cy="39270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5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5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5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6" name="Google Shape;46;p45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45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6"/>
          <p:cNvSpPr txBox="1"/>
          <p:nvPr>
            <p:ph type="title"/>
          </p:nvPr>
        </p:nvSpPr>
        <p:spPr>
          <a:xfrm>
            <a:off x="1591056" y="457200"/>
            <a:ext cx="9521854" cy="15544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6"/>
          <p:cNvSpPr txBox="1"/>
          <p:nvPr>
            <p:ph idx="1" type="body"/>
          </p:nvPr>
        </p:nvSpPr>
        <p:spPr>
          <a:xfrm>
            <a:off x="1591057" y="2165086"/>
            <a:ext cx="442569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b="1" sz="2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46"/>
          <p:cNvSpPr txBox="1"/>
          <p:nvPr>
            <p:ph idx="2" type="body"/>
          </p:nvPr>
        </p:nvSpPr>
        <p:spPr>
          <a:xfrm>
            <a:off x="1591056" y="2988998"/>
            <a:ext cx="4425697" cy="309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46"/>
          <p:cNvSpPr txBox="1"/>
          <p:nvPr>
            <p:ph idx="3" type="body"/>
          </p:nvPr>
        </p:nvSpPr>
        <p:spPr>
          <a:xfrm>
            <a:off x="6687214" y="2165086"/>
            <a:ext cx="4425696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None/>
              <a:defRPr b="1" sz="22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46"/>
          <p:cNvSpPr txBox="1"/>
          <p:nvPr>
            <p:ph idx="4" type="body"/>
          </p:nvPr>
        </p:nvSpPr>
        <p:spPr>
          <a:xfrm>
            <a:off x="6687214" y="2988998"/>
            <a:ext cx="4425696" cy="309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29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 sz="1800"/>
            </a:lvl2pPr>
            <a:lvl3pPr indent="-3302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3pPr>
            <a:lvl4pPr indent="-3175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 sz="1400"/>
            </a:lvl4pPr>
            <a:lvl5pPr indent="-3429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46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46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6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46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46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7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7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7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7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7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47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8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48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8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0" name="Google Shape;70;p48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48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9"/>
          <p:cNvSpPr txBox="1"/>
          <p:nvPr>
            <p:ph type="title"/>
          </p:nvPr>
        </p:nvSpPr>
        <p:spPr>
          <a:xfrm>
            <a:off x="1587712" y="455362"/>
            <a:ext cx="4043440" cy="1584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9"/>
          <p:cNvSpPr txBox="1"/>
          <p:nvPr>
            <p:ph idx="1" type="body"/>
          </p:nvPr>
        </p:nvSpPr>
        <p:spPr>
          <a:xfrm>
            <a:off x="6271232" y="565151"/>
            <a:ext cx="5358384" cy="5521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2200"/>
              <a:buChar char="•"/>
              <a:defRPr sz="2200"/>
            </a:lvl1pPr>
            <a:lvl2pPr indent="-34925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900"/>
              <a:buChar char="•"/>
              <a:defRPr sz="1900"/>
            </a:lvl2pPr>
            <a:lvl3pPr indent="-33655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700"/>
              <a:buChar char="•"/>
              <a:defRPr sz="1700"/>
            </a:lvl3pPr>
            <a:lvl4pPr indent="-32385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 sz="1500"/>
            </a:lvl4pPr>
            <a:lvl5pPr indent="-32385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500"/>
              <a:buChar char="•"/>
              <a:defRPr sz="15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5" name="Google Shape;75;p49"/>
          <p:cNvSpPr txBox="1"/>
          <p:nvPr>
            <p:ph idx="2" type="body"/>
          </p:nvPr>
        </p:nvSpPr>
        <p:spPr>
          <a:xfrm>
            <a:off x="1587712" y="2039874"/>
            <a:ext cx="4043440" cy="382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6" name="Google Shape;76;p49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9" name="Google Shape;79;p49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9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0"/>
          <p:cNvSpPr txBox="1"/>
          <p:nvPr>
            <p:ph type="title"/>
          </p:nvPr>
        </p:nvSpPr>
        <p:spPr>
          <a:xfrm>
            <a:off x="1587711" y="455362"/>
            <a:ext cx="4043436" cy="15845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0"/>
          <p:cNvSpPr/>
          <p:nvPr>
            <p:ph idx="2" type="pic"/>
          </p:nvPr>
        </p:nvSpPr>
        <p:spPr>
          <a:xfrm>
            <a:off x="6271232" y="565150"/>
            <a:ext cx="5355607" cy="5522677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50"/>
          <p:cNvSpPr txBox="1"/>
          <p:nvPr>
            <p:ph idx="1" type="body"/>
          </p:nvPr>
        </p:nvSpPr>
        <p:spPr>
          <a:xfrm>
            <a:off x="1587711" y="2039874"/>
            <a:ext cx="4043436" cy="38291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/>
            </a:lvl1pPr>
            <a:lvl2pPr indent="-228600" lvl="1" marL="9144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4pPr>
            <a:lvl5pPr indent="-228600" lvl="4" marL="228600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50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0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0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50"/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50"/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49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1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1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1"/>
          <p:cNvSpPr txBox="1"/>
          <p:nvPr>
            <p:ph idx="1" type="body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8300" lvl="0" marL="4572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23850" lvl="4" marL="22860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41"/>
          <p:cNvSpPr txBox="1"/>
          <p:nvPr>
            <p:ph idx="10" type="dt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41"/>
          <p:cNvSpPr txBox="1"/>
          <p:nvPr>
            <p:ph idx="11" type="ftr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41"/>
          <p:cNvSpPr txBox="1"/>
          <p:nvPr>
            <p:ph idx="12" type="sldNum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7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11" Type="http://schemas.openxmlformats.org/officeDocument/2006/relationships/image" Target="../media/image9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34.png"/><Relationship Id="rId5" Type="http://schemas.openxmlformats.org/officeDocument/2006/relationships/image" Target="../media/image43.png"/><Relationship Id="rId6" Type="http://schemas.openxmlformats.org/officeDocument/2006/relationships/image" Target="../media/image5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1" Type="http://schemas.openxmlformats.org/officeDocument/2006/relationships/image" Target="../media/image3.png"/><Relationship Id="rId10" Type="http://schemas.openxmlformats.org/officeDocument/2006/relationships/image" Target="../media/image12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5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9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50.png"/><Relationship Id="rId5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hyperlink" Target="https://ourworldindata.org/explorers/coronavirus-data-explorer?facet=none&amp;Interval=7-day+rolling+average&amp;Relative+to+Population=true&amp;Color+by+test+positivity=false&amp;country=~GBR&amp;Metric=Confirmed+cases" TargetMode="External"/><Relationship Id="rId5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10" Type="http://schemas.openxmlformats.org/officeDocument/2006/relationships/image" Target="../media/image62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60.png"/><Relationship Id="rId8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66.png"/><Relationship Id="rId5" Type="http://schemas.openxmlformats.org/officeDocument/2006/relationships/image" Target="../media/image5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58.png"/><Relationship Id="rId5" Type="http://schemas.openxmlformats.org/officeDocument/2006/relationships/image" Target="../media/image6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Relationship Id="rId4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11" Type="http://schemas.openxmlformats.org/officeDocument/2006/relationships/image" Target="../media/image9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11" Type="http://schemas.openxmlformats.org/officeDocument/2006/relationships/image" Target="../media/image9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11" Type="http://schemas.openxmlformats.org/officeDocument/2006/relationships/image" Target="../media/image9.png"/><Relationship Id="rId10" Type="http://schemas.openxmlformats.org/officeDocument/2006/relationships/image" Target="../media/image23.png"/><Relationship Id="rId9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14.png"/><Relationship Id="rId7" Type="http://schemas.openxmlformats.org/officeDocument/2006/relationships/image" Target="../media/image20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lourful circles linked with lines representing a network" id="111" name="Google Shape;111;p1"/>
          <p:cNvPicPr preferRelativeResize="0"/>
          <p:nvPr/>
        </p:nvPicPr>
        <p:blipFill rotWithShape="1">
          <a:blip r:embed="rId3">
            <a:alphaModFix/>
          </a:blip>
          <a:srcRect b="29428" l="69530" r="530" t="9760"/>
          <a:stretch/>
        </p:blipFill>
        <p:spPr>
          <a:xfrm>
            <a:off x="1778" y="10"/>
            <a:ext cx="5104833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0" y="1375492"/>
            <a:ext cx="2770698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 txBox="1"/>
          <p:nvPr>
            <p:ph type="ctrTitle"/>
          </p:nvPr>
        </p:nvSpPr>
        <p:spPr>
          <a:xfrm>
            <a:off x="5633142" y="1292131"/>
            <a:ext cx="5657899" cy="35405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Arial"/>
              <a:buNone/>
            </a:pPr>
            <a:r>
              <a:rPr lang="en-GB" sz="4700"/>
              <a:t>Modelling the role of anti-vaccination</a:t>
            </a:r>
            <a:br>
              <a:rPr lang="en-GB" sz="4700"/>
            </a:br>
            <a:r>
              <a:rPr lang="en-GB" sz="4700"/>
              <a:t>sentiment in disease outbreaks</a:t>
            </a:r>
            <a:endParaRPr/>
          </a:p>
        </p:txBody>
      </p:sp>
      <p:sp>
        <p:nvSpPr>
          <p:cNvPr id="115" name="Google Shape;115;p1"/>
          <p:cNvSpPr txBox="1"/>
          <p:nvPr>
            <p:ph idx="1" type="subTitle"/>
          </p:nvPr>
        </p:nvSpPr>
        <p:spPr>
          <a:xfrm>
            <a:off x="5633142" y="4590890"/>
            <a:ext cx="5657899" cy="13223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GB" sz="40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4000"/>
              <a:t>evin</a:t>
            </a:r>
            <a:r>
              <a:rPr lang="en-GB" sz="4000">
                <a:latin typeface="Arial"/>
                <a:ea typeface="Arial"/>
                <a:cs typeface="Arial"/>
                <a:sym typeface="Arial"/>
              </a:rPr>
              <a:t> Wilkinson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r>
              <a:rPr lang="en-GB" sz="2800"/>
              <a:t>Supervised by Dr. Ewan Colman and Professor Rowland Kao</a:t>
            </a:r>
            <a:endParaRPr/>
          </a:p>
        </p:txBody>
      </p:sp>
      <p:pic>
        <p:nvPicPr>
          <p:cNvPr descr="A picture containing text&#10;&#10;Description automatically generated" id="116" name="Google Shape;11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803" y="35164"/>
            <a:ext cx="1373567" cy="130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How do we model epidemics?</a:t>
            </a:r>
            <a:endParaRPr/>
          </a:p>
        </p:txBody>
      </p:sp>
      <p:pic>
        <p:nvPicPr>
          <p:cNvPr descr="Handshake with solid fill" id="299" name="Google Shape;299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8620" y="1879860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ers with solid fill" id="300" name="Google Shape;3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3885" y="2044347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mily with two children with solid fill" id="301" name="Google Shape;30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2038" y="3091091"/>
            <a:ext cx="1391678" cy="1391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2" name="Google Shape;302;p10"/>
          <p:cNvGrpSpPr/>
          <p:nvPr/>
        </p:nvGrpSpPr>
        <p:grpSpPr>
          <a:xfrm>
            <a:off x="1245692" y="2770816"/>
            <a:ext cx="1391678" cy="1391678"/>
            <a:chOff x="993441" y="2770816"/>
            <a:chExt cx="1391678" cy="1391678"/>
          </a:xfrm>
        </p:grpSpPr>
        <p:pic>
          <p:nvPicPr>
            <p:cNvPr descr="Shopping basket with solid fill" id="303" name="Google Shape;303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86676" y="3448681"/>
              <a:ext cx="605012" cy="605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n with solid fill" id="304" name="Google Shape;304;p1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3441" y="2770816"/>
              <a:ext cx="1391678" cy="1391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erson eating with solid fill" id="305" name="Google Shape;305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8620" y="4381972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nce with solid fill" id="306" name="Google Shape;306;p1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58525" y="2939591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cane with solid fill" id="307" name="Google Shape;307;p1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82710" y="4473769"/>
            <a:ext cx="1267498" cy="12674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0"/>
          <p:cNvSpPr txBox="1"/>
          <p:nvPr/>
        </p:nvSpPr>
        <p:spPr>
          <a:xfrm>
            <a:off x="1352795" y="4257466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Shopping</a:t>
            </a:r>
            <a:endParaRPr/>
          </a:p>
        </p:txBody>
      </p:sp>
      <p:sp>
        <p:nvSpPr>
          <p:cNvPr id="309" name="Google Shape;309;p10"/>
          <p:cNvSpPr txBox="1"/>
          <p:nvPr/>
        </p:nvSpPr>
        <p:spPr>
          <a:xfrm>
            <a:off x="3315038" y="3191199"/>
            <a:ext cx="1011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work</a:t>
            </a:r>
            <a:endParaRPr/>
          </a:p>
        </p:txBody>
      </p:sp>
      <p:sp>
        <p:nvSpPr>
          <p:cNvPr id="310" name="Google Shape;310;p10"/>
          <p:cNvSpPr txBox="1"/>
          <p:nvPr/>
        </p:nvSpPr>
        <p:spPr>
          <a:xfrm>
            <a:off x="2950331" y="5792657"/>
            <a:ext cx="1655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venues</a:t>
            </a:r>
            <a:endParaRPr/>
          </a:p>
        </p:txBody>
      </p:sp>
      <p:sp>
        <p:nvSpPr>
          <p:cNvPr id="311" name="Google Shape;311;p10"/>
          <p:cNvSpPr txBox="1"/>
          <p:nvPr/>
        </p:nvSpPr>
        <p:spPr>
          <a:xfrm>
            <a:off x="5130868" y="4330837"/>
            <a:ext cx="10829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home</a:t>
            </a:r>
            <a:endParaRPr/>
          </a:p>
        </p:txBody>
      </p:sp>
      <p:sp>
        <p:nvSpPr>
          <p:cNvPr id="312" name="Google Shape;312;p10"/>
          <p:cNvSpPr txBox="1"/>
          <p:nvPr/>
        </p:nvSpPr>
        <p:spPr>
          <a:xfrm>
            <a:off x="7222130" y="3541044"/>
            <a:ext cx="11959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school</a:t>
            </a:r>
            <a:endParaRPr/>
          </a:p>
        </p:txBody>
      </p:sp>
      <p:sp>
        <p:nvSpPr>
          <p:cNvPr id="313" name="Google Shape;313;p10"/>
          <p:cNvSpPr txBox="1"/>
          <p:nvPr/>
        </p:nvSpPr>
        <p:spPr>
          <a:xfrm>
            <a:off x="9211672" y="4298535"/>
            <a:ext cx="15715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 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  <a:endParaRPr/>
          </a:p>
        </p:txBody>
      </p:sp>
      <p:sp>
        <p:nvSpPr>
          <p:cNvPr id="314" name="Google Shape;314;p10"/>
          <p:cNvSpPr txBox="1"/>
          <p:nvPr/>
        </p:nvSpPr>
        <p:spPr>
          <a:xfrm>
            <a:off x="6955574" y="5841741"/>
            <a:ext cx="1905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Extended family</a:t>
            </a:r>
            <a:endParaRPr/>
          </a:p>
        </p:txBody>
      </p:sp>
      <p:sp>
        <p:nvSpPr>
          <p:cNvPr id="315" name="Google Shape;315;p10"/>
          <p:cNvSpPr txBox="1"/>
          <p:nvPr/>
        </p:nvSpPr>
        <p:spPr>
          <a:xfrm>
            <a:off x="9155732" y="1701899"/>
            <a:ext cx="2727316" cy="646331"/>
          </a:xfrm>
          <a:prstGeom prst="rect">
            <a:avLst/>
          </a:prstGeom>
          <a:noFill/>
          <a:ln cap="flat" cmpd="sng" w="38100">
            <a:solidFill>
              <a:srgbClr val="B793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Age</a:t>
            </a: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is a key factor in network structure</a:t>
            </a:r>
            <a:endParaRPr/>
          </a:p>
        </p:txBody>
      </p:sp>
      <p:sp>
        <p:nvSpPr>
          <p:cNvPr id="316" name="Google Shape;316;p10"/>
          <p:cNvSpPr txBox="1"/>
          <p:nvPr/>
        </p:nvSpPr>
        <p:spPr>
          <a:xfrm>
            <a:off x="9240632" y="5515658"/>
            <a:ext cx="2727316" cy="92333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…too many types of interaction to model in fine detail!</a:t>
            </a:r>
            <a:endParaRPr/>
          </a:p>
        </p:txBody>
      </p:sp>
      <p:pic>
        <p:nvPicPr>
          <p:cNvPr descr="A picture containing text&#10;&#10;Description automatically generated" id="317" name="Google Shape;317;p1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Background: networks</a:t>
            </a:r>
            <a:endParaRPr/>
          </a:p>
        </p:txBody>
      </p:sp>
      <p:sp>
        <p:nvSpPr>
          <p:cNvPr id="323" name="Google Shape;323;p11"/>
          <p:cNvSpPr txBox="1"/>
          <p:nvPr>
            <p:ph idx="1" type="body"/>
          </p:nvPr>
        </p:nvSpPr>
        <p:spPr>
          <a:xfrm>
            <a:off x="1421722" y="1760254"/>
            <a:ext cx="7083677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POLYMOD study tells us</a:t>
            </a:r>
            <a:r>
              <a:rPr lang="en-GB" sz="2400">
                <a:solidFill>
                  <a:schemeClr val="accent2"/>
                </a:solidFill>
              </a:rPr>
              <a:t> </a:t>
            </a:r>
            <a:r>
              <a:rPr b="1" lang="en-GB" sz="2400">
                <a:solidFill>
                  <a:schemeClr val="accent2"/>
                </a:solidFill>
              </a:rPr>
              <a:t>how often age groups interact </a:t>
            </a:r>
            <a:r>
              <a:rPr lang="en-GB" sz="2400">
                <a:solidFill>
                  <a:schemeClr val="dk1"/>
                </a:solidFill>
              </a:rPr>
              <a:t>on an average day [1]</a:t>
            </a:r>
            <a:endParaRPr baseline="30000" sz="2400">
              <a:solidFill>
                <a:schemeClr val="dk1"/>
              </a:solidFill>
            </a:endParaRPr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Recorded both </a:t>
            </a:r>
            <a:r>
              <a:rPr b="1" lang="en-GB" sz="2400">
                <a:solidFill>
                  <a:schemeClr val="accent2"/>
                </a:solidFill>
              </a:rPr>
              <a:t>physical and non-physical contacts</a:t>
            </a:r>
            <a:r>
              <a:rPr lang="en-GB" sz="2400">
                <a:solidFill>
                  <a:schemeClr val="accent2"/>
                </a:solidFill>
              </a:rPr>
              <a:t> </a:t>
            </a:r>
            <a:r>
              <a:rPr lang="en-GB" sz="2400">
                <a:solidFill>
                  <a:schemeClr val="dk1"/>
                </a:solidFill>
              </a:rPr>
              <a:t>so is useful for disease and behaviour modelling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Corroborated by more recent work conducted in 2019 [2]</a:t>
            </a:r>
            <a:endParaRPr baseline="30000" sz="2400">
              <a:solidFill>
                <a:schemeClr val="dk1"/>
              </a:solidFill>
            </a:endParaRPr>
          </a:p>
          <a:p>
            <a:pPr indent="-1397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Noto Sans Symbols"/>
              <a:buChar char="⮚"/>
            </a:pPr>
            <a:r>
              <a:rPr b="1" lang="en-GB" sz="2400">
                <a:solidFill>
                  <a:schemeClr val="accent4"/>
                </a:solidFill>
              </a:rPr>
              <a:t> How does this become a network shape?</a:t>
            </a:r>
            <a:endParaRPr/>
          </a:p>
          <a:p>
            <a:pPr indent="-762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descr="A picture containing text&#10;&#10;Description automatically generated" id="324" name="Google Shape;3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1"/>
          <p:cNvSpPr txBox="1"/>
          <p:nvPr/>
        </p:nvSpPr>
        <p:spPr>
          <a:xfrm>
            <a:off x="1398861" y="6228363"/>
            <a:ext cx="10573005" cy="594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/>
          <a:p>
            <a:pPr indent="0" lvl="0" marL="1944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[1] J. Mossong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(2008). Social contacts and mixing patterns relevant to the spread of infectious diseases.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PLoS Medicine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(3), p.e74.</a:t>
            </a:r>
            <a:br>
              <a:rPr b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[2] P. Klepac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(2020) Contacts in context: large-scale setting-specific social mixing matrices from the BBC Pandemic project.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medRxiv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pre-print.</a:t>
            </a:r>
            <a:endParaRPr/>
          </a:p>
        </p:txBody>
      </p:sp>
      <p:sp>
        <p:nvSpPr>
          <p:cNvPr id="326" name="Google Shape;326;p11"/>
          <p:cNvSpPr txBox="1"/>
          <p:nvPr/>
        </p:nvSpPr>
        <p:spPr>
          <a:xfrm>
            <a:off x="8998527" y="5244140"/>
            <a:ext cx="276902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Contact surface for physical contacts of UK participants in the POLYMOD study [1]</a:t>
            </a:r>
            <a:endParaRPr/>
          </a:p>
        </p:txBody>
      </p:sp>
      <p:grpSp>
        <p:nvGrpSpPr>
          <p:cNvPr id="327" name="Google Shape;327;p11"/>
          <p:cNvGrpSpPr/>
          <p:nvPr/>
        </p:nvGrpSpPr>
        <p:grpSpPr>
          <a:xfrm>
            <a:off x="8312481" y="1316736"/>
            <a:ext cx="3253907" cy="3797686"/>
            <a:chOff x="8513649" y="1188720"/>
            <a:chExt cx="3253907" cy="3797686"/>
          </a:xfrm>
        </p:grpSpPr>
        <p:pic>
          <p:nvPicPr>
            <p:cNvPr descr="Chart, histogram&#10;&#10;Description automatically generated" id="328" name="Google Shape;328;p11"/>
            <p:cNvPicPr preferRelativeResize="0"/>
            <p:nvPr/>
          </p:nvPicPr>
          <p:blipFill rotWithShape="1">
            <a:blip r:embed="rId4">
              <a:alphaModFix/>
            </a:blip>
            <a:srcRect b="9037" l="10375" r="0" t="3361"/>
            <a:stretch/>
          </p:blipFill>
          <p:spPr>
            <a:xfrm>
              <a:off x="8671387" y="1188720"/>
              <a:ext cx="3096169" cy="36243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histogram&#10;&#10;Description automatically generated" id="329" name="Google Shape;329;p11"/>
            <p:cNvPicPr preferRelativeResize="0"/>
            <p:nvPr/>
          </p:nvPicPr>
          <p:blipFill rotWithShape="1">
            <a:blip r:embed="rId4">
              <a:alphaModFix/>
            </a:blip>
            <a:srcRect b="0" l="37491" r="0" t="90883"/>
            <a:stretch/>
          </p:blipFill>
          <p:spPr>
            <a:xfrm>
              <a:off x="9608133" y="4609247"/>
              <a:ext cx="2159423" cy="377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, histogram&#10;&#10;Description automatically generated" id="330" name="Google Shape;330;p11"/>
            <p:cNvPicPr preferRelativeResize="0"/>
            <p:nvPr/>
          </p:nvPicPr>
          <p:blipFill rotWithShape="1">
            <a:blip r:embed="rId4">
              <a:alphaModFix/>
            </a:blip>
            <a:srcRect b="36703" l="758" r="89422" t="13902"/>
            <a:stretch/>
          </p:blipFill>
          <p:spPr>
            <a:xfrm>
              <a:off x="8513649" y="1626724"/>
              <a:ext cx="339190" cy="20436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2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Background: networks</a:t>
            </a:r>
            <a:endParaRPr/>
          </a:p>
        </p:txBody>
      </p:sp>
      <p:sp>
        <p:nvSpPr>
          <p:cNvPr id="336" name="Google Shape;336;p12"/>
          <p:cNvSpPr txBox="1"/>
          <p:nvPr>
            <p:ph idx="1" type="body"/>
          </p:nvPr>
        </p:nvSpPr>
        <p:spPr>
          <a:xfrm>
            <a:off x="1421723" y="1760254"/>
            <a:ext cx="6604678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Relatively simple network shapes can create realistic dynamics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A popular shape is the </a:t>
            </a:r>
            <a:r>
              <a:rPr b="1" lang="en-GB" sz="2400">
                <a:solidFill>
                  <a:schemeClr val="accent2"/>
                </a:solidFill>
              </a:rPr>
              <a:t>small world network</a:t>
            </a:r>
            <a:r>
              <a:rPr lang="en-GB" sz="2400">
                <a:solidFill>
                  <a:schemeClr val="dk1"/>
                </a:solidFill>
              </a:rPr>
              <a:t>, which is found in real-life social networks</a:t>
            </a:r>
            <a:r>
              <a:rPr b="1" lang="en-GB" sz="2400">
                <a:solidFill>
                  <a:schemeClr val="accent2"/>
                </a:solidFill>
              </a:rPr>
              <a:t> </a:t>
            </a:r>
            <a:r>
              <a:rPr lang="en-GB" sz="2400">
                <a:solidFill>
                  <a:schemeClr val="dk1"/>
                </a:solidFill>
              </a:rPr>
              <a:t>[3, 4]</a:t>
            </a:r>
            <a:endParaRPr b="1" sz="2400">
              <a:solidFill>
                <a:schemeClr val="accent2"/>
              </a:solidFill>
            </a:endParaRPr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b="1" lang="en-GB" sz="2400">
                <a:solidFill>
                  <a:schemeClr val="accent2"/>
                </a:solidFill>
              </a:rPr>
              <a:t>Small world links</a:t>
            </a:r>
            <a:r>
              <a:rPr lang="en-GB" sz="2400">
                <a:solidFill>
                  <a:schemeClr val="dk1"/>
                </a:solidFill>
              </a:rPr>
              <a:t> add dimensionality and add realistic complexity [4]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More links can be added to nodes to represent people with more contacts</a:t>
            </a:r>
            <a:endParaRPr/>
          </a:p>
          <a:p>
            <a:pPr indent="-762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descr="A picture containing text&#10;&#10;Description automatically generated" id="337" name="Google Shape;33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2"/>
          <p:cNvSpPr txBox="1"/>
          <p:nvPr/>
        </p:nvSpPr>
        <p:spPr>
          <a:xfrm>
            <a:off x="8550213" y="4597599"/>
            <a:ext cx="2945289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Newman-Watts network [5] with ring links (dark blue) and small world links (light blue)</a:t>
            </a:r>
            <a:endParaRPr/>
          </a:p>
        </p:txBody>
      </p:sp>
      <p:sp>
        <p:nvSpPr>
          <p:cNvPr id="339" name="Google Shape;339;p12"/>
          <p:cNvSpPr txBox="1"/>
          <p:nvPr/>
        </p:nvSpPr>
        <p:spPr>
          <a:xfrm>
            <a:off x="1398861" y="6098645"/>
            <a:ext cx="10573005" cy="724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/>
          <a:p>
            <a:pPr indent="0" lvl="0" marL="19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[3] Milgram, S. (1967). The small world problem. Psychology today, 2(1), 60-67.</a:t>
            </a:r>
            <a:b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[4] J. Travers and S. Milgram (1977). An experimental study of the small world problem. In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Social Networks 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(p.179-197). Academic Press.</a:t>
            </a:r>
            <a:b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[5] M. E. Newman (2000). Models of the small world.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Journal of Statistical Physics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101(3), 819-841.</a:t>
            </a:r>
            <a:endParaRPr/>
          </a:p>
          <a:p>
            <a:pPr indent="0" lvl="0" marL="1944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2"/>
          <p:cNvSpPr/>
          <p:nvPr/>
        </p:nvSpPr>
        <p:spPr>
          <a:xfrm>
            <a:off x="8828542" y="2259714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2"/>
          <p:cNvSpPr/>
          <p:nvPr/>
        </p:nvSpPr>
        <p:spPr>
          <a:xfrm>
            <a:off x="9884267" y="1768715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10930910" y="226004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2"/>
          <p:cNvSpPr/>
          <p:nvPr/>
        </p:nvSpPr>
        <p:spPr>
          <a:xfrm>
            <a:off x="8828542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12"/>
          <p:cNvSpPr/>
          <p:nvPr/>
        </p:nvSpPr>
        <p:spPr>
          <a:xfrm>
            <a:off x="9878606" y="3961691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2"/>
          <p:cNvSpPr/>
          <p:nvPr/>
        </p:nvSpPr>
        <p:spPr>
          <a:xfrm>
            <a:off x="10930910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6" name="Google Shape;346;p12"/>
          <p:cNvGrpSpPr/>
          <p:nvPr/>
        </p:nvGrpSpPr>
        <p:grpSpPr>
          <a:xfrm>
            <a:off x="8972794" y="1912965"/>
            <a:ext cx="2102368" cy="2193093"/>
            <a:chOff x="8333057" y="1889964"/>
            <a:chExt cx="2623367" cy="2736576"/>
          </a:xfrm>
        </p:grpSpPr>
        <p:cxnSp>
          <p:nvCxnSpPr>
            <p:cNvPr id="347" name="Google Shape;347;p12"/>
            <p:cNvCxnSpPr>
              <a:stCxn id="340" idx="7"/>
              <a:endCxn id="341" idx="2"/>
            </p:cNvCxnSpPr>
            <p:nvPr/>
          </p:nvCxnSpPr>
          <p:spPr>
            <a:xfrm flipH="1" rot="10800000">
              <a:off x="8460336" y="1889964"/>
              <a:ext cx="1010100" cy="485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8" name="Google Shape;348;p12"/>
            <p:cNvCxnSpPr>
              <a:stCxn id="340" idx="4"/>
              <a:endCxn id="343" idx="0"/>
            </p:cNvCxnSpPr>
            <p:nvPr/>
          </p:nvCxnSpPr>
          <p:spPr>
            <a:xfrm>
              <a:off x="8333057" y="2682643"/>
              <a:ext cx="0" cy="10782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p12"/>
            <p:cNvCxnSpPr>
              <a:stCxn id="343" idx="5"/>
              <a:endCxn id="344" idx="2"/>
            </p:cNvCxnSpPr>
            <p:nvPr/>
          </p:nvCxnSpPr>
          <p:spPr>
            <a:xfrm>
              <a:off x="8460336" y="4068240"/>
              <a:ext cx="1002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0" name="Google Shape;350;p12"/>
            <p:cNvCxnSpPr>
              <a:stCxn id="344" idx="6"/>
              <a:endCxn id="345" idx="3"/>
            </p:cNvCxnSpPr>
            <p:nvPr/>
          </p:nvCxnSpPr>
          <p:spPr>
            <a:xfrm flipH="1" rot="10800000">
              <a:off x="9823343" y="4068097"/>
              <a:ext cx="1005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1" name="Google Shape;351;p12"/>
            <p:cNvCxnSpPr>
              <a:stCxn id="341" idx="6"/>
              <a:endCxn id="342" idx="1"/>
            </p:cNvCxnSpPr>
            <p:nvPr/>
          </p:nvCxnSpPr>
          <p:spPr>
            <a:xfrm>
              <a:off x="9830407" y="1889967"/>
              <a:ext cx="998700" cy="4857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2" name="Google Shape;352;p12"/>
            <p:cNvCxnSpPr>
              <a:stCxn id="342" idx="4"/>
              <a:endCxn id="345" idx="0"/>
            </p:cNvCxnSpPr>
            <p:nvPr/>
          </p:nvCxnSpPr>
          <p:spPr>
            <a:xfrm>
              <a:off x="10956424" y="2683052"/>
              <a:ext cx="0" cy="1077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353" name="Google Shape;353;p12"/>
          <p:cNvCxnSpPr>
            <a:stCxn id="340" idx="5"/>
            <a:endCxn id="345" idx="1"/>
          </p:cNvCxnSpPr>
          <p:nvPr/>
        </p:nvCxnSpPr>
        <p:spPr>
          <a:xfrm>
            <a:off x="9074796" y="2505968"/>
            <a:ext cx="1898400" cy="948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" name="Google Shape;354;p12"/>
          <p:cNvCxnSpPr>
            <a:stCxn id="343" idx="7"/>
            <a:endCxn id="341" idx="3"/>
          </p:cNvCxnSpPr>
          <p:nvPr/>
        </p:nvCxnSpPr>
        <p:spPr>
          <a:xfrm flipH="1" rot="10800000">
            <a:off x="9074796" y="2014932"/>
            <a:ext cx="851700" cy="1439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3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Method: networks</a:t>
            </a:r>
            <a:endParaRPr/>
          </a:p>
        </p:txBody>
      </p:sp>
      <p:pic>
        <p:nvPicPr>
          <p:cNvPr descr="A picture containing text&#10;&#10;Description automatically generated" id="360" name="Google Shape;360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13"/>
          <p:cNvSpPr/>
          <p:nvPr/>
        </p:nvSpPr>
        <p:spPr>
          <a:xfrm>
            <a:off x="8828542" y="2259714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13"/>
          <p:cNvSpPr/>
          <p:nvPr/>
        </p:nvSpPr>
        <p:spPr>
          <a:xfrm>
            <a:off x="9884267" y="1768715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13"/>
          <p:cNvSpPr/>
          <p:nvPr/>
        </p:nvSpPr>
        <p:spPr>
          <a:xfrm>
            <a:off x="10930910" y="226004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13"/>
          <p:cNvSpPr/>
          <p:nvPr/>
        </p:nvSpPr>
        <p:spPr>
          <a:xfrm>
            <a:off x="8828542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13"/>
          <p:cNvSpPr/>
          <p:nvPr/>
        </p:nvSpPr>
        <p:spPr>
          <a:xfrm>
            <a:off x="9878606" y="3961691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13"/>
          <p:cNvSpPr/>
          <p:nvPr/>
        </p:nvSpPr>
        <p:spPr>
          <a:xfrm>
            <a:off x="10930910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13"/>
          <p:cNvGrpSpPr/>
          <p:nvPr/>
        </p:nvGrpSpPr>
        <p:grpSpPr>
          <a:xfrm>
            <a:off x="8972794" y="1912965"/>
            <a:ext cx="2102368" cy="2193093"/>
            <a:chOff x="8333057" y="1889964"/>
            <a:chExt cx="2623367" cy="2736576"/>
          </a:xfrm>
        </p:grpSpPr>
        <p:cxnSp>
          <p:nvCxnSpPr>
            <p:cNvPr id="368" name="Google Shape;368;p13"/>
            <p:cNvCxnSpPr>
              <a:stCxn id="361" idx="7"/>
              <a:endCxn id="362" idx="2"/>
            </p:cNvCxnSpPr>
            <p:nvPr/>
          </p:nvCxnSpPr>
          <p:spPr>
            <a:xfrm flipH="1" rot="10800000">
              <a:off x="8460336" y="1889964"/>
              <a:ext cx="1010100" cy="485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9" name="Google Shape;369;p13"/>
            <p:cNvCxnSpPr>
              <a:stCxn id="361" idx="4"/>
              <a:endCxn id="364" idx="0"/>
            </p:cNvCxnSpPr>
            <p:nvPr/>
          </p:nvCxnSpPr>
          <p:spPr>
            <a:xfrm>
              <a:off x="8333057" y="2682643"/>
              <a:ext cx="0" cy="10782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0" name="Google Shape;370;p13"/>
            <p:cNvCxnSpPr>
              <a:stCxn id="364" idx="5"/>
              <a:endCxn id="365" idx="2"/>
            </p:cNvCxnSpPr>
            <p:nvPr/>
          </p:nvCxnSpPr>
          <p:spPr>
            <a:xfrm>
              <a:off x="8460336" y="4068240"/>
              <a:ext cx="1002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1" name="Google Shape;371;p13"/>
            <p:cNvCxnSpPr>
              <a:stCxn id="365" idx="6"/>
              <a:endCxn id="366" idx="3"/>
            </p:cNvCxnSpPr>
            <p:nvPr/>
          </p:nvCxnSpPr>
          <p:spPr>
            <a:xfrm flipH="1" rot="10800000">
              <a:off x="9823343" y="4068097"/>
              <a:ext cx="1005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2" name="Google Shape;372;p13"/>
            <p:cNvCxnSpPr>
              <a:stCxn id="362" idx="6"/>
              <a:endCxn id="363" idx="1"/>
            </p:cNvCxnSpPr>
            <p:nvPr/>
          </p:nvCxnSpPr>
          <p:spPr>
            <a:xfrm>
              <a:off x="9830407" y="1889967"/>
              <a:ext cx="998700" cy="4857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73" name="Google Shape;373;p13"/>
            <p:cNvCxnSpPr>
              <a:stCxn id="363" idx="4"/>
              <a:endCxn id="366" idx="0"/>
            </p:cNvCxnSpPr>
            <p:nvPr/>
          </p:nvCxnSpPr>
          <p:spPr>
            <a:xfrm>
              <a:off x="10956424" y="2683052"/>
              <a:ext cx="0" cy="1077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4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Method: networks</a:t>
            </a:r>
            <a:endParaRPr/>
          </a:p>
        </p:txBody>
      </p:sp>
      <p:pic>
        <p:nvPicPr>
          <p:cNvPr descr="A picture containing text&#10;&#10;Description automatically generated" id="379" name="Google Shape;37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4"/>
          <p:cNvSpPr/>
          <p:nvPr/>
        </p:nvSpPr>
        <p:spPr>
          <a:xfrm>
            <a:off x="8828542" y="2259714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4"/>
          <p:cNvSpPr/>
          <p:nvPr/>
        </p:nvSpPr>
        <p:spPr>
          <a:xfrm>
            <a:off x="9884267" y="1768715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4"/>
          <p:cNvSpPr/>
          <p:nvPr/>
        </p:nvSpPr>
        <p:spPr>
          <a:xfrm>
            <a:off x="10930910" y="226004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4"/>
          <p:cNvSpPr/>
          <p:nvPr/>
        </p:nvSpPr>
        <p:spPr>
          <a:xfrm>
            <a:off x="8828542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4"/>
          <p:cNvSpPr/>
          <p:nvPr/>
        </p:nvSpPr>
        <p:spPr>
          <a:xfrm>
            <a:off x="9878606" y="3961691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4"/>
          <p:cNvSpPr/>
          <p:nvPr/>
        </p:nvSpPr>
        <p:spPr>
          <a:xfrm>
            <a:off x="10930910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6" name="Google Shape;386;p14"/>
          <p:cNvGrpSpPr/>
          <p:nvPr/>
        </p:nvGrpSpPr>
        <p:grpSpPr>
          <a:xfrm>
            <a:off x="8972794" y="1912965"/>
            <a:ext cx="2102368" cy="2193093"/>
            <a:chOff x="8333057" y="1889964"/>
            <a:chExt cx="2623367" cy="2736576"/>
          </a:xfrm>
        </p:grpSpPr>
        <p:cxnSp>
          <p:nvCxnSpPr>
            <p:cNvPr id="387" name="Google Shape;387;p14"/>
            <p:cNvCxnSpPr>
              <a:stCxn id="380" idx="7"/>
              <a:endCxn id="381" idx="2"/>
            </p:cNvCxnSpPr>
            <p:nvPr/>
          </p:nvCxnSpPr>
          <p:spPr>
            <a:xfrm flipH="1" rot="10800000">
              <a:off x="8460336" y="1889964"/>
              <a:ext cx="1010100" cy="485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8" name="Google Shape;388;p14"/>
            <p:cNvCxnSpPr>
              <a:stCxn id="380" idx="4"/>
              <a:endCxn id="383" idx="0"/>
            </p:cNvCxnSpPr>
            <p:nvPr/>
          </p:nvCxnSpPr>
          <p:spPr>
            <a:xfrm>
              <a:off x="8333057" y="2682643"/>
              <a:ext cx="0" cy="10782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9" name="Google Shape;389;p14"/>
            <p:cNvCxnSpPr>
              <a:stCxn id="383" idx="5"/>
              <a:endCxn id="384" idx="2"/>
            </p:cNvCxnSpPr>
            <p:nvPr/>
          </p:nvCxnSpPr>
          <p:spPr>
            <a:xfrm>
              <a:off x="8460336" y="4068240"/>
              <a:ext cx="1002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0" name="Google Shape;390;p14"/>
            <p:cNvCxnSpPr>
              <a:stCxn id="384" idx="6"/>
              <a:endCxn id="385" idx="3"/>
            </p:cNvCxnSpPr>
            <p:nvPr/>
          </p:nvCxnSpPr>
          <p:spPr>
            <a:xfrm flipH="1" rot="10800000">
              <a:off x="9823343" y="4068097"/>
              <a:ext cx="1005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1" name="Google Shape;391;p14"/>
            <p:cNvCxnSpPr>
              <a:stCxn id="381" idx="6"/>
              <a:endCxn id="382" idx="1"/>
            </p:cNvCxnSpPr>
            <p:nvPr/>
          </p:nvCxnSpPr>
          <p:spPr>
            <a:xfrm>
              <a:off x="9830407" y="1889967"/>
              <a:ext cx="998700" cy="4857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2" name="Google Shape;392;p14"/>
            <p:cNvCxnSpPr>
              <a:stCxn id="382" idx="4"/>
              <a:endCxn id="385" idx="0"/>
            </p:cNvCxnSpPr>
            <p:nvPr/>
          </p:nvCxnSpPr>
          <p:spPr>
            <a:xfrm>
              <a:off x="10956424" y="2683052"/>
              <a:ext cx="0" cy="1077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93" name="Google Shape;393;p14"/>
          <p:cNvSpPr/>
          <p:nvPr/>
        </p:nvSpPr>
        <p:spPr>
          <a:xfrm>
            <a:off x="2346508" y="303326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14"/>
          <p:cNvSpPr/>
          <p:nvPr/>
        </p:nvSpPr>
        <p:spPr>
          <a:xfrm>
            <a:off x="3495870" y="2289768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14"/>
          <p:cNvSpPr/>
          <p:nvPr/>
        </p:nvSpPr>
        <p:spPr>
          <a:xfrm>
            <a:off x="4538183" y="299101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14"/>
          <p:cNvSpPr/>
          <p:nvPr/>
        </p:nvSpPr>
        <p:spPr>
          <a:xfrm>
            <a:off x="2808731" y="420986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4"/>
          <p:cNvSpPr/>
          <p:nvPr/>
        </p:nvSpPr>
        <p:spPr>
          <a:xfrm>
            <a:off x="4099355" y="4203127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14"/>
          <p:cNvCxnSpPr>
            <a:stCxn id="393" idx="7"/>
            <a:endCxn id="394" idx="3"/>
          </p:cNvCxnSpPr>
          <p:nvPr/>
        </p:nvCxnSpPr>
        <p:spPr>
          <a:xfrm flipH="1" rot="10800000">
            <a:off x="2592762" y="2536119"/>
            <a:ext cx="945300" cy="5394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99" name="Google Shape;399;p14"/>
          <p:cNvCxnSpPr>
            <a:stCxn id="396" idx="0"/>
            <a:endCxn id="393" idx="4"/>
          </p:cNvCxnSpPr>
          <p:nvPr/>
        </p:nvCxnSpPr>
        <p:spPr>
          <a:xfrm rot="10800000">
            <a:off x="2490683" y="3321869"/>
            <a:ext cx="462300" cy="888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0" name="Google Shape;400;p14"/>
          <p:cNvCxnSpPr>
            <a:stCxn id="394" idx="5"/>
            <a:endCxn id="395" idx="1"/>
          </p:cNvCxnSpPr>
          <p:nvPr/>
        </p:nvCxnSpPr>
        <p:spPr>
          <a:xfrm>
            <a:off x="3742124" y="2536022"/>
            <a:ext cx="838200" cy="4971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1" name="Google Shape;401;p14"/>
          <p:cNvCxnSpPr>
            <a:stCxn id="395" idx="4"/>
            <a:endCxn id="397" idx="0"/>
          </p:cNvCxnSpPr>
          <p:nvPr/>
        </p:nvCxnSpPr>
        <p:spPr>
          <a:xfrm flipH="1">
            <a:off x="4243535" y="3279523"/>
            <a:ext cx="438900" cy="923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2" name="Google Shape;402;p14"/>
          <p:cNvSpPr/>
          <p:nvPr/>
        </p:nvSpPr>
        <p:spPr>
          <a:xfrm>
            <a:off x="5702545" y="432373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6758270" y="3832737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7804913" y="4324064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5702545" y="5518654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6763680" y="6092449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4"/>
          <p:cNvSpPr/>
          <p:nvPr/>
        </p:nvSpPr>
        <p:spPr>
          <a:xfrm>
            <a:off x="7790695" y="551832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7381391" y="389698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7949165" y="4900070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7348709" y="5932443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5504100" y="4900070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6172300" y="5932443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6157600" y="389698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4" name="Google Shape;414;p14"/>
          <p:cNvCxnSpPr>
            <a:stCxn id="413" idx="6"/>
            <a:endCxn id="403" idx="2"/>
          </p:cNvCxnSpPr>
          <p:nvPr/>
        </p:nvCxnSpPr>
        <p:spPr>
          <a:xfrm flipH="1" rot="10800000">
            <a:off x="6446104" y="3977038"/>
            <a:ext cx="312300" cy="64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5" name="Google Shape;415;p14"/>
          <p:cNvCxnSpPr>
            <a:stCxn id="403" idx="6"/>
            <a:endCxn id="408" idx="2"/>
          </p:cNvCxnSpPr>
          <p:nvPr/>
        </p:nvCxnSpPr>
        <p:spPr>
          <a:xfrm>
            <a:off x="7046774" y="3976989"/>
            <a:ext cx="334500" cy="64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6" name="Google Shape;416;p14"/>
          <p:cNvCxnSpPr>
            <a:stCxn id="413" idx="3"/>
            <a:endCxn id="402" idx="7"/>
          </p:cNvCxnSpPr>
          <p:nvPr/>
        </p:nvCxnSpPr>
        <p:spPr>
          <a:xfrm flipH="1">
            <a:off x="5948750" y="4143240"/>
            <a:ext cx="251100" cy="2226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7" name="Google Shape;417;p14"/>
          <p:cNvCxnSpPr>
            <a:stCxn id="404" idx="1"/>
            <a:endCxn id="408" idx="5"/>
          </p:cNvCxnSpPr>
          <p:nvPr/>
        </p:nvCxnSpPr>
        <p:spPr>
          <a:xfrm rot="10800000">
            <a:off x="7627563" y="4143114"/>
            <a:ext cx="219600" cy="223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8" name="Google Shape;418;p14"/>
          <p:cNvCxnSpPr>
            <a:stCxn id="402" idx="3"/>
            <a:endCxn id="411" idx="0"/>
          </p:cNvCxnSpPr>
          <p:nvPr/>
        </p:nvCxnSpPr>
        <p:spPr>
          <a:xfrm flipH="1">
            <a:off x="5648495" y="4569990"/>
            <a:ext cx="96300" cy="330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19" name="Google Shape;419;p14"/>
          <p:cNvCxnSpPr>
            <a:stCxn id="404" idx="5"/>
            <a:endCxn id="409" idx="0"/>
          </p:cNvCxnSpPr>
          <p:nvPr/>
        </p:nvCxnSpPr>
        <p:spPr>
          <a:xfrm>
            <a:off x="8051167" y="4570318"/>
            <a:ext cx="42300" cy="329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0" name="Google Shape;420;p14"/>
          <p:cNvCxnSpPr>
            <a:stCxn id="411" idx="4"/>
            <a:endCxn id="405" idx="1"/>
          </p:cNvCxnSpPr>
          <p:nvPr/>
        </p:nvCxnSpPr>
        <p:spPr>
          <a:xfrm>
            <a:off x="5648352" y="5188574"/>
            <a:ext cx="96300" cy="372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1" name="Google Shape;421;p14"/>
          <p:cNvCxnSpPr>
            <a:stCxn id="407" idx="7"/>
            <a:endCxn id="409" idx="4"/>
          </p:cNvCxnSpPr>
          <p:nvPr/>
        </p:nvCxnSpPr>
        <p:spPr>
          <a:xfrm flipH="1" rot="10800000">
            <a:off x="8036949" y="5188576"/>
            <a:ext cx="56400" cy="372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2" name="Google Shape;422;p14"/>
          <p:cNvCxnSpPr>
            <a:stCxn id="405" idx="5"/>
            <a:endCxn id="412" idx="1"/>
          </p:cNvCxnSpPr>
          <p:nvPr/>
        </p:nvCxnSpPr>
        <p:spPr>
          <a:xfrm>
            <a:off x="5948799" y="5764908"/>
            <a:ext cx="265800" cy="209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3" name="Google Shape;423;p14"/>
          <p:cNvCxnSpPr>
            <a:stCxn id="410" idx="7"/>
            <a:endCxn id="407" idx="3"/>
          </p:cNvCxnSpPr>
          <p:nvPr/>
        </p:nvCxnSpPr>
        <p:spPr>
          <a:xfrm flipH="1" rot="10800000">
            <a:off x="7594963" y="5764693"/>
            <a:ext cx="237900" cy="210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4" name="Google Shape;424;p14"/>
          <p:cNvCxnSpPr>
            <a:stCxn id="406" idx="2"/>
            <a:endCxn id="412" idx="5"/>
          </p:cNvCxnSpPr>
          <p:nvPr/>
        </p:nvCxnSpPr>
        <p:spPr>
          <a:xfrm rot="10800000">
            <a:off x="6418680" y="6178801"/>
            <a:ext cx="345000" cy="579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5" name="Google Shape;425;p14"/>
          <p:cNvCxnSpPr>
            <a:stCxn id="406" idx="6"/>
            <a:endCxn id="410" idx="3"/>
          </p:cNvCxnSpPr>
          <p:nvPr/>
        </p:nvCxnSpPr>
        <p:spPr>
          <a:xfrm flipH="1" rot="10800000">
            <a:off x="7052184" y="6178801"/>
            <a:ext cx="338700" cy="579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6" name="Google Shape;426;p14"/>
          <p:cNvCxnSpPr>
            <a:stCxn id="397" idx="2"/>
            <a:endCxn id="396" idx="6"/>
          </p:cNvCxnSpPr>
          <p:nvPr/>
        </p:nvCxnSpPr>
        <p:spPr>
          <a:xfrm flipH="1">
            <a:off x="3097355" y="4347379"/>
            <a:ext cx="1002000" cy="66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7" name="Google Shape;427;p14"/>
          <p:cNvSpPr txBox="1"/>
          <p:nvPr/>
        </p:nvSpPr>
        <p:spPr>
          <a:xfrm>
            <a:off x="2759143" y="1812647"/>
            <a:ext cx="1761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Elderly (18.5%)</a:t>
            </a:r>
            <a:endParaRPr/>
          </a:p>
        </p:txBody>
      </p:sp>
      <p:sp>
        <p:nvSpPr>
          <p:cNvPr id="428" name="Google Shape;428;p14"/>
          <p:cNvSpPr txBox="1"/>
          <p:nvPr/>
        </p:nvSpPr>
        <p:spPr>
          <a:xfrm>
            <a:off x="6030833" y="3359791"/>
            <a:ext cx="17541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Adults (62.5%)</a:t>
            </a:r>
            <a:endParaRPr/>
          </a:p>
        </p:txBody>
      </p:sp>
      <p:sp>
        <p:nvSpPr>
          <p:cNvPr id="429" name="Google Shape;429;p14"/>
          <p:cNvSpPr txBox="1"/>
          <p:nvPr/>
        </p:nvSpPr>
        <p:spPr>
          <a:xfrm>
            <a:off x="9154928" y="1328901"/>
            <a:ext cx="1735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Children (19%)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5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Method: networks</a:t>
            </a:r>
            <a:endParaRPr/>
          </a:p>
        </p:txBody>
      </p:sp>
      <p:pic>
        <p:nvPicPr>
          <p:cNvPr descr="A picture containing text&#10;&#10;Description automatically generated" id="435" name="Google Shape;43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15"/>
          <p:cNvSpPr/>
          <p:nvPr/>
        </p:nvSpPr>
        <p:spPr>
          <a:xfrm>
            <a:off x="8828542" y="2259714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5"/>
          <p:cNvSpPr/>
          <p:nvPr/>
        </p:nvSpPr>
        <p:spPr>
          <a:xfrm>
            <a:off x="9884267" y="1768715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5"/>
          <p:cNvSpPr/>
          <p:nvPr/>
        </p:nvSpPr>
        <p:spPr>
          <a:xfrm>
            <a:off x="10930910" y="226004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5"/>
          <p:cNvSpPr/>
          <p:nvPr/>
        </p:nvSpPr>
        <p:spPr>
          <a:xfrm>
            <a:off x="8828542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5"/>
          <p:cNvSpPr/>
          <p:nvPr/>
        </p:nvSpPr>
        <p:spPr>
          <a:xfrm>
            <a:off x="9878606" y="3961691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5"/>
          <p:cNvSpPr/>
          <p:nvPr/>
        </p:nvSpPr>
        <p:spPr>
          <a:xfrm>
            <a:off x="10930910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2" name="Google Shape;442;p15"/>
          <p:cNvGrpSpPr/>
          <p:nvPr/>
        </p:nvGrpSpPr>
        <p:grpSpPr>
          <a:xfrm>
            <a:off x="8972794" y="1912965"/>
            <a:ext cx="2102368" cy="2193093"/>
            <a:chOff x="8333057" y="1889964"/>
            <a:chExt cx="2623367" cy="2736576"/>
          </a:xfrm>
        </p:grpSpPr>
        <p:cxnSp>
          <p:nvCxnSpPr>
            <p:cNvPr id="443" name="Google Shape;443;p15"/>
            <p:cNvCxnSpPr>
              <a:stCxn id="436" idx="7"/>
              <a:endCxn id="437" idx="2"/>
            </p:cNvCxnSpPr>
            <p:nvPr/>
          </p:nvCxnSpPr>
          <p:spPr>
            <a:xfrm flipH="1" rot="10800000">
              <a:off x="8460336" y="1889964"/>
              <a:ext cx="1010100" cy="485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4" name="Google Shape;444;p15"/>
            <p:cNvCxnSpPr>
              <a:stCxn id="436" idx="4"/>
              <a:endCxn id="439" idx="0"/>
            </p:cNvCxnSpPr>
            <p:nvPr/>
          </p:nvCxnSpPr>
          <p:spPr>
            <a:xfrm>
              <a:off x="8333057" y="2682643"/>
              <a:ext cx="0" cy="10782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5" name="Google Shape;445;p15"/>
            <p:cNvCxnSpPr>
              <a:stCxn id="439" idx="5"/>
              <a:endCxn id="440" idx="2"/>
            </p:cNvCxnSpPr>
            <p:nvPr/>
          </p:nvCxnSpPr>
          <p:spPr>
            <a:xfrm>
              <a:off x="8460336" y="4068240"/>
              <a:ext cx="1002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6" name="Google Shape;446;p15"/>
            <p:cNvCxnSpPr>
              <a:stCxn id="440" idx="6"/>
              <a:endCxn id="441" idx="3"/>
            </p:cNvCxnSpPr>
            <p:nvPr/>
          </p:nvCxnSpPr>
          <p:spPr>
            <a:xfrm flipH="1" rot="10800000">
              <a:off x="9823343" y="4068097"/>
              <a:ext cx="1005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7" name="Google Shape;447;p15"/>
            <p:cNvCxnSpPr>
              <a:stCxn id="437" idx="6"/>
              <a:endCxn id="438" idx="1"/>
            </p:cNvCxnSpPr>
            <p:nvPr/>
          </p:nvCxnSpPr>
          <p:spPr>
            <a:xfrm>
              <a:off x="9830407" y="1889967"/>
              <a:ext cx="998700" cy="4857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8" name="Google Shape;448;p15"/>
            <p:cNvCxnSpPr>
              <a:stCxn id="438" idx="4"/>
              <a:endCxn id="441" idx="0"/>
            </p:cNvCxnSpPr>
            <p:nvPr/>
          </p:nvCxnSpPr>
          <p:spPr>
            <a:xfrm>
              <a:off x="10956424" y="2683052"/>
              <a:ext cx="0" cy="1077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9" name="Google Shape;449;p15"/>
          <p:cNvSpPr/>
          <p:nvPr/>
        </p:nvSpPr>
        <p:spPr>
          <a:xfrm>
            <a:off x="2346508" y="303326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5"/>
          <p:cNvSpPr/>
          <p:nvPr/>
        </p:nvSpPr>
        <p:spPr>
          <a:xfrm>
            <a:off x="3495870" y="2289768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5"/>
          <p:cNvSpPr/>
          <p:nvPr/>
        </p:nvSpPr>
        <p:spPr>
          <a:xfrm>
            <a:off x="4538183" y="299101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5"/>
          <p:cNvSpPr/>
          <p:nvPr/>
        </p:nvSpPr>
        <p:spPr>
          <a:xfrm>
            <a:off x="2808731" y="420986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5"/>
          <p:cNvSpPr/>
          <p:nvPr/>
        </p:nvSpPr>
        <p:spPr>
          <a:xfrm>
            <a:off x="4099355" y="4203127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4" name="Google Shape;454;p15"/>
          <p:cNvCxnSpPr>
            <a:stCxn id="449" idx="7"/>
            <a:endCxn id="450" idx="3"/>
          </p:cNvCxnSpPr>
          <p:nvPr/>
        </p:nvCxnSpPr>
        <p:spPr>
          <a:xfrm flipH="1" rot="10800000">
            <a:off x="2592762" y="2536119"/>
            <a:ext cx="945300" cy="539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5" name="Google Shape;455;p15"/>
          <p:cNvCxnSpPr>
            <a:stCxn id="452" idx="0"/>
            <a:endCxn id="450" idx="3"/>
          </p:cNvCxnSpPr>
          <p:nvPr/>
        </p:nvCxnSpPr>
        <p:spPr>
          <a:xfrm flipH="1" rot="10800000">
            <a:off x="2952983" y="2536169"/>
            <a:ext cx="585000" cy="1673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6" name="Google Shape;456;p15"/>
          <p:cNvCxnSpPr>
            <a:stCxn id="450" idx="5"/>
            <a:endCxn id="453" idx="1"/>
          </p:cNvCxnSpPr>
          <p:nvPr/>
        </p:nvCxnSpPr>
        <p:spPr>
          <a:xfrm>
            <a:off x="3742124" y="2536022"/>
            <a:ext cx="399600" cy="1709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" name="Google Shape;457;p15"/>
          <p:cNvCxnSpPr>
            <a:stCxn id="451" idx="2"/>
            <a:endCxn id="449" idx="6"/>
          </p:cNvCxnSpPr>
          <p:nvPr/>
        </p:nvCxnSpPr>
        <p:spPr>
          <a:xfrm flipH="1">
            <a:off x="2634983" y="3135271"/>
            <a:ext cx="1903200" cy="42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" name="Google Shape;458;p15"/>
          <p:cNvSpPr/>
          <p:nvPr/>
        </p:nvSpPr>
        <p:spPr>
          <a:xfrm>
            <a:off x="5702545" y="432373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5"/>
          <p:cNvSpPr/>
          <p:nvPr/>
        </p:nvSpPr>
        <p:spPr>
          <a:xfrm>
            <a:off x="6758270" y="3832737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5"/>
          <p:cNvSpPr/>
          <p:nvPr/>
        </p:nvSpPr>
        <p:spPr>
          <a:xfrm>
            <a:off x="7804913" y="4324064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5"/>
          <p:cNvSpPr/>
          <p:nvPr/>
        </p:nvSpPr>
        <p:spPr>
          <a:xfrm>
            <a:off x="5702545" y="5518654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5"/>
          <p:cNvSpPr/>
          <p:nvPr/>
        </p:nvSpPr>
        <p:spPr>
          <a:xfrm>
            <a:off x="6763680" y="6092449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5"/>
          <p:cNvSpPr/>
          <p:nvPr/>
        </p:nvSpPr>
        <p:spPr>
          <a:xfrm>
            <a:off x="7790695" y="551832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5"/>
          <p:cNvSpPr/>
          <p:nvPr/>
        </p:nvSpPr>
        <p:spPr>
          <a:xfrm>
            <a:off x="7381391" y="389698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5"/>
          <p:cNvSpPr/>
          <p:nvPr/>
        </p:nvSpPr>
        <p:spPr>
          <a:xfrm>
            <a:off x="7949165" y="4900070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5"/>
          <p:cNvSpPr/>
          <p:nvPr/>
        </p:nvSpPr>
        <p:spPr>
          <a:xfrm>
            <a:off x="7348709" y="5932443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5"/>
          <p:cNvSpPr/>
          <p:nvPr/>
        </p:nvSpPr>
        <p:spPr>
          <a:xfrm>
            <a:off x="5504100" y="4900070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5"/>
          <p:cNvSpPr/>
          <p:nvPr/>
        </p:nvSpPr>
        <p:spPr>
          <a:xfrm>
            <a:off x="6172300" y="5932443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5"/>
          <p:cNvSpPr/>
          <p:nvPr/>
        </p:nvSpPr>
        <p:spPr>
          <a:xfrm>
            <a:off x="6157600" y="389698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15"/>
          <p:cNvCxnSpPr>
            <a:stCxn id="469" idx="6"/>
            <a:endCxn id="459" idx="2"/>
          </p:cNvCxnSpPr>
          <p:nvPr/>
        </p:nvCxnSpPr>
        <p:spPr>
          <a:xfrm flipH="1" rot="10800000">
            <a:off x="6446104" y="3977038"/>
            <a:ext cx="312300" cy="64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1" name="Google Shape;471;p15"/>
          <p:cNvCxnSpPr>
            <a:stCxn id="459" idx="6"/>
            <a:endCxn id="464" idx="2"/>
          </p:cNvCxnSpPr>
          <p:nvPr/>
        </p:nvCxnSpPr>
        <p:spPr>
          <a:xfrm>
            <a:off x="7046774" y="3976989"/>
            <a:ext cx="334500" cy="64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2" name="Google Shape;472;p15"/>
          <p:cNvCxnSpPr>
            <a:stCxn id="469" idx="3"/>
            <a:endCxn id="458" idx="7"/>
          </p:cNvCxnSpPr>
          <p:nvPr/>
        </p:nvCxnSpPr>
        <p:spPr>
          <a:xfrm flipH="1">
            <a:off x="5948750" y="4143240"/>
            <a:ext cx="251100" cy="2226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3" name="Google Shape;473;p15"/>
          <p:cNvCxnSpPr>
            <a:stCxn id="460" idx="1"/>
            <a:endCxn id="464" idx="5"/>
          </p:cNvCxnSpPr>
          <p:nvPr/>
        </p:nvCxnSpPr>
        <p:spPr>
          <a:xfrm rot="10800000">
            <a:off x="7627563" y="4143114"/>
            <a:ext cx="219600" cy="223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4" name="Google Shape;474;p15"/>
          <p:cNvCxnSpPr>
            <a:stCxn id="458" idx="3"/>
            <a:endCxn id="467" idx="0"/>
          </p:cNvCxnSpPr>
          <p:nvPr/>
        </p:nvCxnSpPr>
        <p:spPr>
          <a:xfrm flipH="1">
            <a:off x="5648495" y="4569990"/>
            <a:ext cx="96300" cy="330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5" name="Google Shape;475;p15"/>
          <p:cNvCxnSpPr>
            <a:stCxn id="460" idx="5"/>
            <a:endCxn id="465" idx="0"/>
          </p:cNvCxnSpPr>
          <p:nvPr/>
        </p:nvCxnSpPr>
        <p:spPr>
          <a:xfrm>
            <a:off x="8051167" y="4570318"/>
            <a:ext cx="42300" cy="329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6" name="Google Shape;476;p15"/>
          <p:cNvCxnSpPr>
            <a:stCxn id="467" idx="4"/>
            <a:endCxn id="461" idx="1"/>
          </p:cNvCxnSpPr>
          <p:nvPr/>
        </p:nvCxnSpPr>
        <p:spPr>
          <a:xfrm>
            <a:off x="5648352" y="5188574"/>
            <a:ext cx="96300" cy="372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7" name="Google Shape;477;p15"/>
          <p:cNvCxnSpPr>
            <a:stCxn id="463" idx="7"/>
            <a:endCxn id="465" idx="4"/>
          </p:cNvCxnSpPr>
          <p:nvPr/>
        </p:nvCxnSpPr>
        <p:spPr>
          <a:xfrm flipH="1" rot="10800000">
            <a:off x="8036949" y="5188576"/>
            <a:ext cx="56400" cy="372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8" name="Google Shape;478;p15"/>
          <p:cNvCxnSpPr>
            <a:stCxn id="461" idx="5"/>
            <a:endCxn id="468" idx="1"/>
          </p:cNvCxnSpPr>
          <p:nvPr/>
        </p:nvCxnSpPr>
        <p:spPr>
          <a:xfrm>
            <a:off x="5948799" y="5764908"/>
            <a:ext cx="265800" cy="209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79" name="Google Shape;479;p15"/>
          <p:cNvCxnSpPr>
            <a:stCxn id="466" idx="7"/>
            <a:endCxn id="463" idx="3"/>
          </p:cNvCxnSpPr>
          <p:nvPr/>
        </p:nvCxnSpPr>
        <p:spPr>
          <a:xfrm flipH="1" rot="10800000">
            <a:off x="7594963" y="5764693"/>
            <a:ext cx="237900" cy="210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0" name="Google Shape;480;p15"/>
          <p:cNvCxnSpPr>
            <a:stCxn id="462" idx="2"/>
            <a:endCxn id="468" idx="5"/>
          </p:cNvCxnSpPr>
          <p:nvPr/>
        </p:nvCxnSpPr>
        <p:spPr>
          <a:xfrm rot="10800000">
            <a:off x="6418680" y="6178801"/>
            <a:ext cx="345000" cy="579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1" name="Google Shape;481;p15"/>
          <p:cNvCxnSpPr>
            <a:stCxn id="462" idx="6"/>
            <a:endCxn id="466" idx="3"/>
          </p:cNvCxnSpPr>
          <p:nvPr/>
        </p:nvCxnSpPr>
        <p:spPr>
          <a:xfrm flipH="1" rot="10800000">
            <a:off x="7052184" y="6178801"/>
            <a:ext cx="338700" cy="579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2" name="Google Shape;482;p15"/>
          <p:cNvCxnSpPr>
            <a:stCxn id="453" idx="2"/>
            <a:endCxn id="452" idx="6"/>
          </p:cNvCxnSpPr>
          <p:nvPr/>
        </p:nvCxnSpPr>
        <p:spPr>
          <a:xfrm flipH="1">
            <a:off x="3097355" y="4347379"/>
            <a:ext cx="1002000" cy="6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3" name="Google Shape;483;p15"/>
          <p:cNvCxnSpPr>
            <a:stCxn id="439" idx="7"/>
            <a:endCxn id="437" idx="4"/>
          </p:cNvCxnSpPr>
          <p:nvPr/>
        </p:nvCxnSpPr>
        <p:spPr>
          <a:xfrm flipH="1" rot="10800000">
            <a:off x="9074796" y="2057232"/>
            <a:ext cx="953700" cy="1397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4" name="Google Shape;484;p15"/>
          <p:cNvCxnSpPr>
            <a:stCxn id="436" idx="6"/>
            <a:endCxn id="438" idx="2"/>
          </p:cNvCxnSpPr>
          <p:nvPr/>
        </p:nvCxnSpPr>
        <p:spPr>
          <a:xfrm>
            <a:off x="9117046" y="2403966"/>
            <a:ext cx="1813800" cy="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5" name="Google Shape;485;p15"/>
          <p:cNvCxnSpPr>
            <a:stCxn id="441" idx="2"/>
            <a:endCxn id="436" idx="5"/>
          </p:cNvCxnSpPr>
          <p:nvPr/>
        </p:nvCxnSpPr>
        <p:spPr>
          <a:xfrm rot="10800000">
            <a:off x="9074810" y="2506034"/>
            <a:ext cx="1856100" cy="1050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6" name="Google Shape;486;p15"/>
          <p:cNvCxnSpPr>
            <a:stCxn id="437" idx="4"/>
            <a:endCxn id="440" idx="0"/>
          </p:cNvCxnSpPr>
          <p:nvPr/>
        </p:nvCxnSpPr>
        <p:spPr>
          <a:xfrm flipH="1">
            <a:off x="10022819" y="2057219"/>
            <a:ext cx="5700" cy="1904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7" name="Google Shape;487;p15"/>
          <p:cNvCxnSpPr>
            <a:stCxn id="466" idx="1"/>
            <a:endCxn id="459" idx="4"/>
          </p:cNvCxnSpPr>
          <p:nvPr/>
        </p:nvCxnSpPr>
        <p:spPr>
          <a:xfrm rot="10800000">
            <a:off x="6902559" y="4121293"/>
            <a:ext cx="488400" cy="1853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8" name="Google Shape;488;p15"/>
          <p:cNvCxnSpPr>
            <a:stCxn id="461" idx="7"/>
            <a:endCxn id="460" idx="3"/>
          </p:cNvCxnSpPr>
          <p:nvPr/>
        </p:nvCxnSpPr>
        <p:spPr>
          <a:xfrm flipH="1" rot="10800000">
            <a:off x="5948799" y="4570304"/>
            <a:ext cx="1898400" cy="990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89" name="Google Shape;489;p15"/>
          <p:cNvCxnSpPr>
            <a:stCxn id="464" idx="3"/>
            <a:endCxn id="458" idx="6"/>
          </p:cNvCxnSpPr>
          <p:nvPr/>
        </p:nvCxnSpPr>
        <p:spPr>
          <a:xfrm flipH="1">
            <a:off x="5991141" y="4143240"/>
            <a:ext cx="1432500" cy="324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0" name="Google Shape;490;p15"/>
          <p:cNvCxnSpPr>
            <a:stCxn id="462" idx="0"/>
            <a:endCxn id="461" idx="7"/>
          </p:cNvCxnSpPr>
          <p:nvPr/>
        </p:nvCxnSpPr>
        <p:spPr>
          <a:xfrm rot="10800000">
            <a:off x="5948832" y="5560849"/>
            <a:ext cx="959100" cy="531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91" name="Google Shape;491;p15"/>
          <p:cNvCxnSpPr>
            <a:stCxn id="460" idx="3"/>
            <a:endCxn id="467" idx="6"/>
          </p:cNvCxnSpPr>
          <p:nvPr/>
        </p:nvCxnSpPr>
        <p:spPr>
          <a:xfrm flipH="1">
            <a:off x="5792463" y="4570318"/>
            <a:ext cx="2054700" cy="474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92" name="Google Shape;492;p15"/>
          <p:cNvSpPr txBox="1"/>
          <p:nvPr/>
        </p:nvSpPr>
        <p:spPr>
          <a:xfrm>
            <a:off x="2759143" y="1812647"/>
            <a:ext cx="1761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Elderly (18.5%)</a:t>
            </a:r>
            <a:endParaRPr/>
          </a:p>
        </p:txBody>
      </p:sp>
      <p:sp>
        <p:nvSpPr>
          <p:cNvPr id="493" name="Google Shape;493;p15"/>
          <p:cNvSpPr txBox="1"/>
          <p:nvPr/>
        </p:nvSpPr>
        <p:spPr>
          <a:xfrm>
            <a:off x="6030833" y="3359791"/>
            <a:ext cx="17541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Adults (62.5%)</a:t>
            </a:r>
            <a:endParaRPr/>
          </a:p>
        </p:txBody>
      </p:sp>
      <p:sp>
        <p:nvSpPr>
          <p:cNvPr id="494" name="Google Shape;494;p15"/>
          <p:cNvSpPr txBox="1"/>
          <p:nvPr/>
        </p:nvSpPr>
        <p:spPr>
          <a:xfrm>
            <a:off x="9154928" y="1328901"/>
            <a:ext cx="1735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Children (19%)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6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Method: networks</a:t>
            </a:r>
            <a:endParaRPr/>
          </a:p>
        </p:txBody>
      </p:sp>
      <p:pic>
        <p:nvPicPr>
          <p:cNvPr descr="A picture containing text&#10;&#10;Description automatically generated" id="500" name="Google Shape;50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16"/>
          <p:cNvSpPr/>
          <p:nvPr/>
        </p:nvSpPr>
        <p:spPr>
          <a:xfrm>
            <a:off x="8828542" y="2259714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6"/>
          <p:cNvSpPr/>
          <p:nvPr/>
        </p:nvSpPr>
        <p:spPr>
          <a:xfrm>
            <a:off x="9884267" y="1768715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6"/>
          <p:cNvSpPr/>
          <p:nvPr/>
        </p:nvSpPr>
        <p:spPr>
          <a:xfrm>
            <a:off x="10930910" y="226004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6"/>
          <p:cNvSpPr/>
          <p:nvPr/>
        </p:nvSpPr>
        <p:spPr>
          <a:xfrm>
            <a:off x="8828542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6"/>
          <p:cNvSpPr/>
          <p:nvPr/>
        </p:nvSpPr>
        <p:spPr>
          <a:xfrm>
            <a:off x="9878606" y="3961691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6"/>
          <p:cNvSpPr/>
          <p:nvPr/>
        </p:nvSpPr>
        <p:spPr>
          <a:xfrm>
            <a:off x="10930910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7" name="Google Shape;507;p16"/>
          <p:cNvGrpSpPr/>
          <p:nvPr/>
        </p:nvGrpSpPr>
        <p:grpSpPr>
          <a:xfrm>
            <a:off x="8972794" y="1912965"/>
            <a:ext cx="2102368" cy="2193093"/>
            <a:chOff x="8333057" y="1889964"/>
            <a:chExt cx="2623367" cy="2736576"/>
          </a:xfrm>
        </p:grpSpPr>
        <p:cxnSp>
          <p:nvCxnSpPr>
            <p:cNvPr id="508" name="Google Shape;508;p16"/>
            <p:cNvCxnSpPr>
              <a:stCxn id="501" idx="7"/>
              <a:endCxn id="502" idx="2"/>
            </p:cNvCxnSpPr>
            <p:nvPr/>
          </p:nvCxnSpPr>
          <p:spPr>
            <a:xfrm flipH="1" rot="10800000">
              <a:off x="8460336" y="1889964"/>
              <a:ext cx="1010100" cy="485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09" name="Google Shape;509;p16"/>
            <p:cNvCxnSpPr>
              <a:stCxn id="501" idx="4"/>
              <a:endCxn id="504" idx="0"/>
            </p:cNvCxnSpPr>
            <p:nvPr/>
          </p:nvCxnSpPr>
          <p:spPr>
            <a:xfrm>
              <a:off x="8333057" y="2682643"/>
              <a:ext cx="0" cy="10782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0" name="Google Shape;510;p16"/>
            <p:cNvCxnSpPr>
              <a:stCxn id="504" idx="5"/>
              <a:endCxn id="505" idx="2"/>
            </p:cNvCxnSpPr>
            <p:nvPr/>
          </p:nvCxnSpPr>
          <p:spPr>
            <a:xfrm>
              <a:off x="8460336" y="4068240"/>
              <a:ext cx="1002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1" name="Google Shape;511;p16"/>
            <p:cNvCxnSpPr>
              <a:stCxn id="505" idx="6"/>
              <a:endCxn id="506" idx="3"/>
            </p:cNvCxnSpPr>
            <p:nvPr/>
          </p:nvCxnSpPr>
          <p:spPr>
            <a:xfrm flipH="1" rot="10800000">
              <a:off x="9823343" y="4068097"/>
              <a:ext cx="1005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2" name="Google Shape;512;p16"/>
            <p:cNvCxnSpPr>
              <a:stCxn id="502" idx="6"/>
              <a:endCxn id="503" idx="1"/>
            </p:cNvCxnSpPr>
            <p:nvPr/>
          </p:nvCxnSpPr>
          <p:spPr>
            <a:xfrm>
              <a:off x="9830407" y="1889967"/>
              <a:ext cx="998700" cy="4857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3" name="Google Shape;513;p16"/>
            <p:cNvCxnSpPr>
              <a:stCxn id="503" idx="4"/>
              <a:endCxn id="506" idx="0"/>
            </p:cNvCxnSpPr>
            <p:nvPr/>
          </p:nvCxnSpPr>
          <p:spPr>
            <a:xfrm>
              <a:off x="10956424" y="2683052"/>
              <a:ext cx="0" cy="1077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14" name="Google Shape;514;p16"/>
          <p:cNvSpPr/>
          <p:nvPr/>
        </p:nvSpPr>
        <p:spPr>
          <a:xfrm>
            <a:off x="2346508" y="303326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6"/>
          <p:cNvSpPr/>
          <p:nvPr/>
        </p:nvSpPr>
        <p:spPr>
          <a:xfrm>
            <a:off x="3495870" y="2289768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6"/>
          <p:cNvSpPr/>
          <p:nvPr/>
        </p:nvSpPr>
        <p:spPr>
          <a:xfrm>
            <a:off x="4538183" y="299101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6"/>
          <p:cNvSpPr/>
          <p:nvPr/>
        </p:nvSpPr>
        <p:spPr>
          <a:xfrm>
            <a:off x="2808731" y="420986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6"/>
          <p:cNvSpPr/>
          <p:nvPr/>
        </p:nvSpPr>
        <p:spPr>
          <a:xfrm>
            <a:off x="4099355" y="4203127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9" name="Google Shape;519;p16"/>
          <p:cNvCxnSpPr>
            <a:stCxn id="514" idx="7"/>
            <a:endCxn id="515" idx="3"/>
          </p:cNvCxnSpPr>
          <p:nvPr/>
        </p:nvCxnSpPr>
        <p:spPr>
          <a:xfrm flipH="1" rot="10800000">
            <a:off x="2592762" y="2536119"/>
            <a:ext cx="945300" cy="539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0" name="Google Shape;520;p16"/>
          <p:cNvCxnSpPr>
            <a:stCxn id="517" idx="0"/>
            <a:endCxn id="515" idx="3"/>
          </p:cNvCxnSpPr>
          <p:nvPr/>
        </p:nvCxnSpPr>
        <p:spPr>
          <a:xfrm flipH="1" rot="10800000">
            <a:off x="2952983" y="2536169"/>
            <a:ext cx="585000" cy="1673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16"/>
          <p:cNvCxnSpPr>
            <a:stCxn id="515" idx="5"/>
            <a:endCxn id="518" idx="1"/>
          </p:cNvCxnSpPr>
          <p:nvPr/>
        </p:nvCxnSpPr>
        <p:spPr>
          <a:xfrm>
            <a:off x="3742124" y="2536022"/>
            <a:ext cx="399600" cy="1709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22" name="Google Shape;522;p16"/>
          <p:cNvCxnSpPr>
            <a:stCxn id="516" idx="2"/>
            <a:endCxn id="514" idx="6"/>
          </p:cNvCxnSpPr>
          <p:nvPr/>
        </p:nvCxnSpPr>
        <p:spPr>
          <a:xfrm flipH="1">
            <a:off x="2634983" y="3135271"/>
            <a:ext cx="1903200" cy="42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3" name="Google Shape;523;p16"/>
          <p:cNvSpPr/>
          <p:nvPr/>
        </p:nvSpPr>
        <p:spPr>
          <a:xfrm>
            <a:off x="5702545" y="432373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6"/>
          <p:cNvSpPr/>
          <p:nvPr/>
        </p:nvSpPr>
        <p:spPr>
          <a:xfrm>
            <a:off x="6758270" y="3832737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6"/>
          <p:cNvSpPr/>
          <p:nvPr/>
        </p:nvSpPr>
        <p:spPr>
          <a:xfrm>
            <a:off x="7804913" y="4324064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6"/>
          <p:cNvSpPr/>
          <p:nvPr/>
        </p:nvSpPr>
        <p:spPr>
          <a:xfrm>
            <a:off x="5702545" y="5518654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6"/>
          <p:cNvSpPr/>
          <p:nvPr/>
        </p:nvSpPr>
        <p:spPr>
          <a:xfrm>
            <a:off x="6763680" y="6092449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6"/>
          <p:cNvSpPr/>
          <p:nvPr/>
        </p:nvSpPr>
        <p:spPr>
          <a:xfrm>
            <a:off x="7790695" y="551832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6"/>
          <p:cNvSpPr/>
          <p:nvPr/>
        </p:nvSpPr>
        <p:spPr>
          <a:xfrm>
            <a:off x="7381391" y="389698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6"/>
          <p:cNvSpPr/>
          <p:nvPr/>
        </p:nvSpPr>
        <p:spPr>
          <a:xfrm>
            <a:off x="7949165" y="4900070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6"/>
          <p:cNvSpPr/>
          <p:nvPr/>
        </p:nvSpPr>
        <p:spPr>
          <a:xfrm>
            <a:off x="7348709" y="5932443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6"/>
          <p:cNvSpPr/>
          <p:nvPr/>
        </p:nvSpPr>
        <p:spPr>
          <a:xfrm>
            <a:off x="5504100" y="4900070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6"/>
          <p:cNvSpPr/>
          <p:nvPr/>
        </p:nvSpPr>
        <p:spPr>
          <a:xfrm>
            <a:off x="6172300" y="5932443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6"/>
          <p:cNvSpPr/>
          <p:nvPr/>
        </p:nvSpPr>
        <p:spPr>
          <a:xfrm>
            <a:off x="6157600" y="389698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5" name="Google Shape;535;p16"/>
          <p:cNvCxnSpPr>
            <a:stCxn id="534" idx="6"/>
            <a:endCxn id="524" idx="2"/>
          </p:cNvCxnSpPr>
          <p:nvPr/>
        </p:nvCxnSpPr>
        <p:spPr>
          <a:xfrm flipH="1" rot="10800000">
            <a:off x="6446104" y="3977038"/>
            <a:ext cx="312300" cy="64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6" name="Google Shape;536;p16"/>
          <p:cNvCxnSpPr>
            <a:stCxn id="524" idx="6"/>
            <a:endCxn id="529" idx="2"/>
          </p:cNvCxnSpPr>
          <p:nvPr/>
        </p:nvCxnSpPr>
        <p:spPr>
          <a:xfrm>
            <a:off x="7046774" y="3976989"/>
            <a:ext cx="334500" cy="64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7" name="Google Shape;537;p16"/>
          <p:cNvCxnSpPr>
            <a:stCxn id="534" idx="3"/>
            <a:endCxn id="523" idx="7"/>
          </p:cNvCxnSpPr>
          <p:nvPr/>
        </p:nvCxnSpPr>
        <p:spPr>
          <a:xfrm flipH="1">
            <a:off x="5948750" y="4143240"/>
            <a:ext cx="251100" cy="2226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8" name="Google Shape;538;p16"/>
          <p:cNvCxnSpPr>
            <a:stCxn id="525" idx="1"/>
            <a:endCxn id="529" idx="5"/>
          </p:cNvCxnSpPr>
          <p:nvPr/>
        </p:nvCxnSpPr>
        <p:spPr>
          <a:xfrm rot="10800000">
            <a:off x="7627563" y="4143114"/>
            <a:ext cx="219600" cy="223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39" name="Google Shape;539;p16"/>
          <p:cNvCxnSpPr>
            <a:stCxn id="523" idx="3"/>
            <a:endCxn id="532" idx="0"/>
          </p:cNvCxnSpPr>
          <p:nvPr/>
        </p:nvCxnSpPr>
        <p:spPr>
          <a:xfrm flipH="1">
            <a:off x="5648495" y="4569990"/>
            <a:ext cx="96300" cy="330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0" name="Google Shape;540;p16"/>
          <p:cNvCxnSpPr>
            <a:stCxn id="525" idx="5"/>
            <a:endCxn id="530" idx="0"/>
          </p:cNvCxnSpPr>
          <p:nvPr/>
        </p:nvCxnSpPr>
        <p:spPr>
          <a:xfrm>
            <a:off x="8051167" y="4570318"/>
            <a:ext cx="42300" cy="329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1" name="Google Shape;541;p16"/>
          <p:cNvCxnSpPr>
            <a:stCxn id="532" idx="4"/>
            <a:endCxn id="526" idx="1"/>
          </p:cNvCxnSpPr>
          <p:nvPr/>
        </p:nvCxnSpPr>
        <p:spPr>
          <a:xfrm>
            <a:off x="5648352" y="5188574"/>
            <a:ext cx="96300" cy="372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p16"/>
          <p:cNvCxnSpPr>
            <a:stCxn id="528" idx="7"/>
            <a:endCxn id="530" idx="4"/>
          </p:cNvCxnSpPr>
          <p:nvPr/>
        </p:nvCxnSpPr>
        <p:spPr>
          <a:xfrm flipH="1" rot="10800000">
            <a:off x="8036949" y="5188576"/>
            <a:ext cx="56400" cy="372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3" name="Google Shape;543;p16"/>
          <p:cNvCxnSpPr>
            <a:stCxn id="526" idx="5"/>
            <a:endCxn id="533" idx="1"/>
          </p:cNvCxnSpPr>
          <p:nvPr/>
        </p:nvCxnSpPr>
        <p:spPr>
          <a:xfrm>
            <a:off x="5948799" y="5764908"/>
            <a:ext cx="265800" cy="209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4" name="Google Shape;544;p16"/>
          <p:cNvCxnSpPr>
            <a:stCxn id="531" idx="7"/>
            <a:endCxn id="528" idx="3"/>
          </p:cNvCxnSpPr>
          <p:nvPr/>
        </p:nvCxnSpPr>
        <p:spPr>
          <a:xfrm flipH="1" rot="10800000">
            <a:off x="7594963" y="5764693"/>
            <a:ext cx="237900" cy="210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5" name="Google Shape;545;p16"/>
          <p:cNvCxnSpPr>
            <a:stCxn id="527" idx="2"/>
            <a:endCxn id="533" idx="5"/>
          </p:cNvCxnSpPr>
          <p:nvPr/>
        </p:nvCxnSpPr>
        <p:spPr>
          <a:xfrm rot="10800000">
            <a:off x="6418680" y="6178801"/>
            <a:ext cx="345000" cy="579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6" name="Google Shape;546;p16"/>
          <p:cNvCxnSpPr>
            <a:stCxn id="527" idx="6"/>
            <a:endCxn id="531" idx="3"/>
          </p:cNvCxnSpPr>
          <p:nvPr/>
        </p:nvCxnSpPr>
        <p:spPr>
          <a:xfrm flipH="1" rot="10800000">
            <a:off x="7052184" y="6178801"/>
            <a:ext cx="338700" cy="579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7" name="Google Shape;547;p16"/>
          <p:cNvCxnSpPr>
            <a:stCxn id="518" idx="2"/>
            <a:endCxn id="517" idx="6"/>
          </p:cNvCxnSpPr>
          <p:nvPr/>
        </p:nvCxnSpPr>
        <p:spPr>
          <a:xfrm flipH="1">
            <a:off x="3097355" y="4347379"/>
            <a:ext cx="1002000" cy="6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8" name="Google Shape;548;p16"/>
          <p:cNvCxnSpPr>
            <a:stCxn id="504" idx="7"/>
            <a:endCxn id="502" idx="4"/>
          </p:cNvCxnSpPr>
          <p:nvPr/>
        </p:nvCxnSpPr>
        <p:spPr>
          <a:xfrm flipH="1" rot="10800000">
            <a:off x="9074796" y="2057232"/>
            <a:ext cx="953700" cy="1397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49" name="Google Shape;549;p16"/>
          <p:cNvCxnSpPr>
            <a:stCxn id="501" idx="6"/>
            <a:endCxn id="503" idx="2"/>
          </p:cNvCxnSpPr>
          <p:nvPr/>
        </p:nvCxnSpPr>
        <p:spPr>
          <a:xfrm>
            <a:off x="9117046" y="2403966"/>
            <a:ext cx="1813800" cy="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0" name="Google Shape;550;p16"/>
          <p:cNvCxnSpPr>
            <a:stCxn id="506" idx="2"/>
            <a:endCxn id="501" idx="5"/>
          </p:cNvCxnSpPr>
          <p:nvPr/>
        </p:nvCxnSpPr>
        <p:spPr>
          <a:xfrm rot="10800000">
            <a:off x="9074810" y="2506034"/>
            <a:ext cx="1856100" cy="1050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1" name="Google Shape;551;p16"/>
          <p:cNvCxnSpPr>
            <a:stCxn id="502" idx="4"/>
            <a:endCxn id="505" idx="0"/>
          </p:cNvCxnSpPr>
          <p:nvPr/>
        </p:nvCxnSpPr>
        <p:spPr>
          <a:xfrm flipH="1">
            <a:off x="10022819" y="2057219"/>
            <a:ext cx="5700" cy="1904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2" name="Google Shape;552;p16"/>
          <p:cNvCxnSpPr>
            <a:stCxn id="531" idx="1"/>
            <a:endCxn id="524" idx="4"/>
          </p:cNvCxnSpPr>
          <p:nvPr/>
        </p:nvCxnSpPr>
        <p:spPr>
          <a:xfrm rot="10800000">
            <a:off x="6902559" y="4121293"/>
            <a:ext cx="488400" cy="1853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3" name="Google Shape;553;p16"/>
          <p:cNvCxnSpPr>
            <a:stCxn id="526" idx="7"/>
            <a:endCxn id="525" idx="3"/>
          </p:cNvCxnSpPr>
          <p:nvPr/>
        </p:nvCxnSpPr>
        <p:spPr>
          <a:xfrm flipH="1" rot="10800000">
            <a:off x="5948799" y="4570304"/>
            <a:ext cx="1898400" cy="990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4" name="Google Shape;554;p16"/>
          <p:cNvCxnSpPr>
            <a:stCxn id="529" idx="3"/>
            <a:endCxn id="523" idx="6"/>
          </p:cNvCxnSpPr>
          <p:nvPr/>
        </p:nvCxnSpPr>
        <p:spPr>
          <a:xfrm flipH="1">
            <a:off x="5991141" y="4143240"/>
            <a:ext cx="1432500" cy="324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5" name="Google Shape;555;p16"/>
          <p:cNvCxnSpPr>
            <a:stCxn id="527" idx="0"/>
            <a:endCxn id="526" idx="7"/>
          </p:cNvCxnSpPr>
          <p:nvPr/>
        </p:nvCxnSpPr>
        <p:spPr>
          <a:xfrm rot="10800000">
            <a:off x="5948832" y="5560849"/>
            <a:ext cx="959100" cy="531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56" name="Google Shape;556;p16"/>
          <p:cNvCxnSpPr>
            <a:stCxn id="525" idx="3"/>
            <a:endCxn id="532" idx="6"/>
          </p:cNvCxnSpPr>
          <p:nvPr/>
        </p:nvCxnSpPr>
        <p:spPr>
          <a:xfrm flipH="1">
            <a:off x="5792463" y="4570318"/>
            <a:ext cx="2054700" cy="474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57" name="Google Shape;557;p16"/>
          <p:cNvSpPr txBox="1"/>
          <p:nvPr/>
        </p:nvSpPr>
        <p:spPr>
          <a:xfrm>
            <a:off x="2759143" y="1812647"/>
            <a:ext cx="1761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Elderly (18.5%)</a:t>
            </a:r>
            <a:endParaRPr/>
          </a:p>
        </p:txBody>
      </p:sp>
      <p:sp>
        <p:nvSpPr>
          <p:cNvPr id="558" name="Google Shape;558;p16"/>
          <p:cNvSpPr txBox="1"/>
          <p:nvPr/>
        </p:nvSpPr>
        <p:spPr>
          <a:xfrm>
            <a:off x="6030833" y="3359791"/>
            <a:ext cx="17541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Adults (62.5%)</a:t>
            </a:r>
            <a:endParaRPr/>
          </a:p>
        </p:txBody>
      </p:sp>
      <p:sp>
        <p:nvSpPr>
          <p:cNvPr id="559" name="Google Shape;559;p16"/>
          <p:cNvSpPr txBox="1"/>
          <p:nvPr/>
        </p:nvSpPr>
        <p:spPr>
          <a:xfrm>
            <a:off x="9154928" y="1328901"/>
            <a:ext cx="1735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Children (19%)</a:t>
            </a:r>
            <a:endParaRPr/>
          </a:p>
        </p:txBody>
      </p:sp>
      <p:pic>
        <p:nvPicPr>
          <p:cNvPr descr="Line arrow: Clockwise curve with solid fill" id="560" name="Google Shape;56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1198127">
            <a:off x="3344809" y="463635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16"/>
          <p:cNvSpPr txBox="1"/>
          <p:nvPr/>
        </p:nvSpPr>
        <p:spPr>
          <a:xfrm>
            <a:off x="1817225" y="5681479"/>
            <a:ext cx="2703875" cy="738664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British elderly people average less than 2 physical daily elderly contacts each!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17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Method: networks</a:t>
            </a:r>
            <a:endParaRPr/>
          </a:p>
        </p:txBody>
      </p:sp>
      <p:pic>
        <p:nvPicPr>
          <p:cNvPr descr="A picture containing text&#10;&#10;Description automatically generated" id="567" name="Google Shape;56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17"/>
          <p:cNvSpPr/>
          <p:nvPr/>
        </p:nvSpPr>
        <p:spPr>
          <a:xfrm>
            <a:off x="8828542" y="2259714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7"/>
          <p:cNvSpPr/>
          <p:nvPr/>
        </p:nvSpPr>
        <p:spPr>
          <a:xfrm>
            <a:off x="9884267" y="1768715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7"/>
          <p:cNvSpPr/>
          <p:nvPr/>
        </p:nvSpPr>
        <p:spPr>
          <a:xfrm>
            <a:off x="10930910" y="226004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7"/>
          <p:cNvSpPr/>
          <p:nvPr/>
        </p:nvSpPr>
        <p:spPr>
          <a:xfrm>
            <a:off x="8828542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17"/>
          <p:cNvSpPr/>
          <p:nvPr/>
        </p:nvSpPr>
        <p:spPr>
          <a:xfrm>
            <a:off x="9878606" y="3961691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p17"/>
          <p:cNvSpPr/>
          <p:nvPr/>
        </p:nvSpPr>
        <p:spPr>
          <a:xfrm>
            <a:off x="10930910" y="3412382"/>
            <a:ext cx="288504" cy="288504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4" name="Google Shape;574;p17"/>
          <p:cNvGrpSpPr/>
          <p:nvPr/>
        </p:nvGrpSpPr>
        <p:grpSpPr>
          <a:xfrm>
            <a:off x="8972794" y="1912965"/>
            <a:ext cx="2102368" cy="2193093"/>
            <a:chOff x="8333057" y="1889964"/>
            <a:chExt cx="2623367" cy="2736576"/>
          </a:xfrm>
        </p:grpSpPr>
        <p:cxnSp>
          <p:nvCxnSpPr>
            <p:cNvPr id="575" name="Google Shape;575;p17"/>
            <p:cNvCxnSpPr>
              <a:stCxn id="568" idx="7"/>
              <a:endCxn id="569" idx="2"/>
            </p:cNvCxnSpPr>
            <p:nvPr/>
          </p:nvCxnSpPr>
          <p:spPr>
            <a:xfrm flipH="1" rot="10800000">
              <a:off x="8460336" y="1889964"/>
              <a:ext cx="1010100" cy="485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6" name="Google Shape;576;p17"/>
            <p:cNvCxnSpPr>
              <a:stCxn id="568" idx="4"/>
              <a:endCxn id="571" idx="0"/>
            </p:cNvCxnSpPr>
            <p:nvPr/>
          </p:nvCxnSpPr>
          <p:spPr>
            <a:xfrm>
              <a:off x="8333057" y="2682643"/>
              <a:ext cx="0" cy="10782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7" name="Google Shape;577;p17"/>
            <p:cNvCxnSpPr>
              <a:stCxn id="571" idx="5"/>
              <a:endCxn id="572" idx="2"/>
            </p:cNvCxnSpPr>
            <p:nvPr/>
          </p:nvCxnSpPr>
          <p:spPr>
            <a:xfrm>
              <a:off x="8460336" y="4068240"/>
              <a:ext cx="1002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8" name="Google Shape;578;p17"/>
            <p:cNvCxnSpPr>
              <a:stCxn id="572" idx="6"/>
              <a:endCxn id="573" idx="3"/>
            </p:cNvCxnSpPr>
            <p:nvPr/>
          </p:nvCxnSpPr>
          <p:spPr>
            <a:xfrm flipH="1" rot="10800000">
              <a:off x="9823343" y="4068097"/>
              <a:ext cx="1005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79" name="Google Shape;579;p17"/>
            <p:cNvCxnSpPr>
              <a:stCxn id="569" idx="6"/>
              <a:endCxn id="570" idx="1"/>
            </p:cNvCxnSpPr>
            <p:nvPr/>
          </p:nvCxnSpPr>
          <p:spPr>
            <a:xfrm>
              <a:off x="9830407" y="1889967"/>
              <a:ext cx="998700" cy="4857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80" name="Google Shape;580;p17"/>
            <p:cNvCxnSpPr>
              <a:stCxn id="570" idx="4"/>
              <a:endCxn id="573" idx="0"/>
            </p:cNvCxnSpPr>
            <p:nvPr/>
          </p:nvCxnSpPr>
          <p:spPr>
            <a:xfrm>
              <a:off x="10956424" y="2683052"/>
              <a:ext cx="0" cy="1077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81" name="Google Shape;581;p17"/>
          <p:cNvSpPr/>
          <p:nvPr/>
        </p:nvSpPr>
        <p:spPr>
          <a:xfrm>
            <a:off x="2346508" y="303326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17"/>
          <p:cNvSpPr/>
          <p:nvPr/>
        </p:nvSpPr>
        <p:spPr>
          <a:xfrm>
            <a:off x="3495870" y="2289768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17"/>
          <p:cNvSpPr/>
          <p:nvPr/>
        </p:nvSpPr>
        <p:spPr>
          <a:xfrm>
            <a:off x="4538183" y="299101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17"/>
          <p:cNvSpPr/>
          <p:nvPr/>
        </p:nvSpPr>
        <p:spPr>
          <a:xfrm>
            <a:off x="2808731" y="4209869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17"/>
          <p:cNvSpPr/>
          <p:nvPr/>
        </p:nvSpPr>
        <p:spPr>
          <a:xfrm>
            <a:off x="4099355" y="4203127"/>
            <a:ext cx="288504" cy="288504"/>
          </a:xfrm>
          <a:prstGeom prst="ellipse">
            <a:avLst/>
          </a:prstGeom>
          <a:solidFill>
            <a:schemeClr val="accent3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6" name="Google Shape;586;p17"/>
          <p:cNvCxnSpPr>
            <a:stCxn id="581" idx="7"/>
            <a:endCxn id="582" idx="3"/>
          </p:cNvCxnSpPr>
          <p:nvPr/>
        </p:nvCxnSpPr>
        <p:spPr>
          <a:xfrm flipH="1" rot="10800000">
            <a:off x="2592762" y="2536119"/>
            <a:ext cx="945300" cy="539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7" name="Google Shape;587;p17"/>
          <p:cNvCxnSpPr>
            <a:stCxn id="584" idx="0"/>
            <a:endCxn id="582" idx="3"/>
          </p:cNvCxnSpPr>
          <p:nvPr/>
        </p:nvCxnSpPr>
        <p:spPr>
          <a:xfrm flipH="1" rot="10800000">
            <a:off x="2952983" y="2536169"/>
            <a:ext cx="585000" cy="1673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8" name="Google Shape;588;p17"/>
          <p:cNvCxnSpPr>
            <a:stCxn id="582" idx="5"/>
            <a:endCxn id="585" idx="1"/>
          </p:cNvCxnSpPr>
          <p:nvPr/>
        </p:nvCxnSpPr>
        <p:spPr>
          <a:xfrm>
            <a:off x="3742124" y="2536022"/>
            <a:ext cx="399600" cy="1709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9" name="Google Shape;589;p17"/>
          <p:cNvCxnSpPr>
            <a:stCxn id="583" idx="2"/>
            <a:endCxn id="581" idx="6"/>
          </p:cNvCxnSpPr>
          <p:nvPr/>
        </p:nvCxnSpPr>
        <p:spPr>
          <a:xfrm flipH="1">
            <a:off x="2634983" y="3135271"/>
            <a:ext cx="1903200" cy="42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0" name="Google Shape;590;p17"/>
          <p:cNvSpPr/>
          <p:nvPr/>
        </p:nvSpPr>
        <p:spPr>
          <a:xfrm>
            <a:off x="5702545" y="432373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17"/>
          <p:cNvSpPr/>
          <p:nvPr/>
        </p:nvSpPr>
        <p:spPr>
          <a:xfrm>
            <a:off x="6758270" y="3832737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17"/>
          <p:cNvSpPr/>
          <p:nvPr/>
        </p:nvSpPr>
        <p:spPr>
          <a:xfrm>
            <a:off x="7804913" y="4324064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17"/>
          <p:cNvSpPr/>
          <p:nvPr/>
        </p:nvSpPr>
        <p:spPr>
          <a:xfrm>
            <a:off x="5702545" y="5518654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7"/>
          <p:cNvSpPr/>
          <p:nvPr/>
        </p:nvSpPr>
        <p:spPr>
          <a:xfrm>
            <a:off x="6763680" y="6092449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17"/>
          <p:cNvSpPr/>
          <p:nvPr/>
        </p:nvSpPr>
        <p:spPr>
          <a:xfrm>
            <a:off x="7790695" y="551832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17"/>
          <p:cNvSpPr/>
          <p:nvPr/>
        </p:nvSpPr>
        <p:spPr>
          <a:xfrm>
            <a:off x="7381391" y="389698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17"/>
          <p:cNvSpPr/>
          <p:nvPr/>
        </p:nvSpPr>
        <p:spPr>
          <a:xfrm>
            <a:off x="7949165" y="4900070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17"/>
          <p:cNvSpPr/>
          <p:nvPr/>
        </p:nvSpPr>
        <p:spPr>
          <a:xfrm>
            <a:off x="7348709" y="5932443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17"/>
          <p:cNvSpPr/>
          <p:nvPr/>
        </p:nvSpPr>
        <p:spPr>
          <a:xfrm>
            <a:off x="5504100" y="4900070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17"/>
          <p:cNvSpPr/>
          <p:nvPr/>
        </p:nvSpPr>
        <p:spPr>
          <a:xfrm>
            <a:off x="6172300" y="5932443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17"/>
          <p:cNvSpPr/>
          <p:nvPr/>
        </p:nvSpPr>
        <p:spPr>
          <a:xfrm>
            <a:off x="6157600" y="3896986"/>
            <a:ext cx="288504" cy="288504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2" name="Google Shape;602;p17"/>
          <p:cNvCxnSpPr>
            <a:stCxn id="601" idx="6"/>
            <a:endCxn id="591" idx="2"/>
          </p:cNvCxnSpPr>
          <p:nvPr/>
        </p:nvCxnSpPr>
        <p:spPr>
          <a:xfrm flipH="1" rot="10800000">
            <a:off x="6446104" y="3977038"/>
            <a:ext cx="312300" cy="64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3" name="Google Shape;603;p17"/>
          <p:cNvCxnSpPr>
            <a:stCxn id="591" idx="6"/>
            <a:endCxn id="596" idx="2"/>
          </p:cNvCxnSpPr>
          <p:nvPr/>
        </p:nvCxnSpPr>
        <p:spPr>
          <a:xfrm>
            <a:off x="7046774" y="3976989"/>
            <a:ext cx="334500" cy="64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4" name="Google Shape;604;p17"/>
          <p:cNvCxnSpPr>
            <a:stCxn id="601" idx="3"/>
            <a:endCxn id="590" idx="7"/>
          </p:cNvCxnSpPr>
          <p:nvPr/>
        </p:nvCxnSpPr>
        <p:spPr>
          <a:xfrm flipH="1">
            <a:off x="5948750" y="4143240"/>
            <a:ext cx="251100" cy="2226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5" name="Google Shape;605;p17"/>
          <p:cNvCxnSpPr>
            <a:stCxn id="592" idx="1"/>
            <a:endCxn id="596" idx="5"/>
          </p:cNvCxnSpPr>
          <p:nvPr/>
        </p:nvCxnSpPr>
        <p:spPr>
          <a:xfrm rot="10800000">
            <a:off x="7627563" y="4143114"/>
            <a:ext cx="219600" cy="223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6" name="Google Shape;606;p17"/>
          <p:cNvCxnSpPr>
            <a:stCxn id="590" idx="3"/>
            <a:endCxn id="599" idx="0"/>
          </p:cNvCxnSpPr>
          <p:nvPr/>
        </p:nvCxnSpPr>
        <p:spPr>
          <a:xfrm flipH="1">
            <a:off x="5648495" y="4569990"/>
            <a:ext cx="96300" cy="330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7" name="Google Shape;607;p17"/>
          <p:cNvCxnSpPr>
            <a:stCxn id="592" idx="5"/>
            <a:endCxn id="597" idx="0"/>
          </p:cNvCxnSpPr>
          <p:nvPr/>
        </p:nvCxnSpPr>
        <p:spPr>
          <a:xfrm>
            <a:off x="8051167" y="4570318"/>
            <a:ext cx="42300" cy="329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8" name="Google Shape;608;p17"/>
          <p:cNvCxnSpPr>
            <a:stCxn id="599" idx="4"/>
            <a:endCxn id="593" idx="1"/>
          </p:cNvCxnSpPr>
          <p:nvPr/>
        </p:nvCxnSpPr>
        <p:spPr>
          <a:xfrm>
            <a:off x="5648352" y="5188574"/>
            <a:ext cx="96300" cy="3723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9" name="Google Shape;609;p17"/>
          <p:cNvCxnSpPr>
            <a:stCxn id="595" idx="7"/>
            <a:endCxn id="597" idx="4"/>
          </p:cNvCxnSpPr>
          <p:nvPr/>
        </p:nvCxnSpPr>
        <p:spPr>
          <a:xfrm flipH="1" rot="10800000">
            <a:off x="8036949" y="5188576"/>
            <a:ext cx="56400" cy="372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0" name="Google Shape;610;p17"/>
          <p:cNvCxnSpPr>
            <a:stCxn id="593" idx="5"/>
            <a:endCxn id="600" idx="1"/>
          </p:cNvCxnSpPr>
          <p:nvPr/>
        </p:nvCxnSpPr>
        <p:spPr>
          <a:xfrm>
            <a:off x="5948799" y="5764908"/>
            <a:ext cx="265800" cy="2097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1" name="Google Shape;611;p17"/>
          <p:cNvCxnSpPr>
            <a:stCxn id="598" idx="7"/>
            <a:endCxn id="595" idx="3"/>
          </p:cNvCxnSpPr>
          <p:nvPr/>
        </p:nvCxnSpPr>
        <p:spPr>
          <a:xfrm flipH="1" rot="10800000">
            <a:off x="7594963" y="5764693"/>
            <a:ext cx="237900" cy="2100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2" name="Google Shape;612;p17"/>
          <p:cNvCxnSpPr>
            <a:stCxn id="594" idx="2"/>
            <a:endCxn id="600" idx="5"/>
          </p:cNvCxnSpPr>
          <p:nvPr/>
        </p:nvCxnSpPr>
        <p:spPr>
          <a:xfrm rot="10800000">
            <a:off x="6418680" y="6178801"/>
            <a:ext cx="345000" cy="579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3" name="Google Shape;613;p17"/>
          <p:cNvCxnSpPr>
            <a:stCxn id="594" idx="6"/>
            <a:endCxn id="598" idx="3"/>
          </p:cNvCxnSpPr>
          <p:nvPr/>
        </p:nvCxnSpPr>
        <p:spPr>
          <a:xfrm flipH="1" rot="10800000">
            <a:off x="7052184" y="6178801"/>
            <a:ext cx="338700" cy="579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4" name="Google Shape;614;p17"/>
          <p:cNvCxnSpPr>
            <a:stCxn id="585" idx="2"/>
            <a:endCxn id="584" idx="6"/>
          </p:cNvCxnSpPr>
          <p:nvPr/>
        </p:nvCxnSpPr>
        <p:spPr>
          <a:xfrm flipH="1">
            <a:off x="3097355" y="4347379"/>
            <a:ext cx="1002000" cy="6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5" name="Google Shape;615;p17"/>
          <p:cNvCxnSpPr>
            <a:stCxn id="571" idx="7"/>
            <a:endCxn id="569" idx="4"/>
          </p:cNvCxnSpPr>
          <p:nvPr/>
        </p:nvCxnSpPr>
        <p:spPr>
          <a:xfrm flipH="1" rot="10800000">
            <a:off x="9074796" y="2057232"/>
            <a:ext cx="953700" cy="1397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6" name="Google Shape;616;p17"/>
          <p:cNvCxnSpPr>
            <a:stCxn id="568" idx="6"/>
            <a:endCxn id="570" idx="2"/>
          </p:cNvCxnSpPr>
          <p:nvPr/>
        </p:nvCxnSpPr>
        <p:spPr>
          <a:xfrm>
            <a:off x="9117046" y="2403966"/>
            <a:ext cx="1813800" cy="3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7" name="Google Shape;617;p17"/>
          <p:cNvCxnSpPr>
            <a:stCxn id="573" idx="2"/>
            <a:endCxn id="568" idx="5"/>
          </p:cNvCxnSpPr>
          <p:nvPr/>
        </p:nvCxnSpPr>
        <p:spPr>
          <a:xfrm rot="10800000">
            <a:off x="9074810" y="2506034"/>
            <a:ext cx="1856100" cy="1050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8" name="Google Shape;618;p17"/>
          <p:cNvCxnSpPr>
            <a:stCxn id="569" idx="4"/>
            <a:endCxn id="572" idx="0"/>
          </p:cNvCxnSpPr>
          <p:nvPr/>
        </p:nvCxnSpPr>
        <p:spPr>
          <a:xfrm flipH="1">
            <a:off x="10022819" y="2057219"/>
            <a:ext cx="5700" cy="1904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19" name="Google Shape;619;p17"/>
          <p:cNvCxnSpPr>
            <a:stCxn id="598" idx="1"/>
            <a:endCxn id="591" idx="4"/>
          </p:cNvCxnSpPr>
          <p:nvPr/>
        </p:nvCxnSpPr>
        <p:spPr>
          <a:xfrm rot="10800000">
            <a:off x="6902559" y="4121293"/>
            <a:ext cx="488400" cy="1853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0" name="Google Shape;620;p17"/>
          <p:cNvCxnSpPr>
            <a:stCxn id="593" idx="7"/>
            <a:endCxn id="592" idx="3"/>
          </p:cNvCxnSpPr>
          <p:nvPr/>
        </p:nvCxnSpPr>
        <p:spPr>
          <a:xfrm flipH="1" rot="10800000">
            <a:off x="5948799" y="4570304"/>
            <a:ext cx="1898400" cy="990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1" name="Google Shape;621;p17"/>
          <p:cNvCxnSpPr>
            <a:stCxn id="596" idx="3"/>
            <a:endCxn id="590" idx="6"/>
          </p:cNvCxnSpPr>
          <p:nvPr/>
        </p:nvCxnSpPr>
        <p:spPr>
          <a:xfrm flipH="1">
            <a:off x="5991141" y="4143240"/>
            <a:ext cx="1432500" cy="324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2" name="Google Shape;622;p17"/>
          <p:cNvCxnSpPr>
            <a:stCxn id="594" idx="0"/>
            <a:endCxn id="593" idx="7"/>
          </p:cNvCxnSpPr>
          <p:nvPr/>
        </p:nvCxnSpPr>
        <p:spPr>
          <a:xfrm rot="10800000">
            <a:off x="5948832" y="5560849"/>
            <a:ext cx="959100" cy="5316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3" name="Google Shape;623;p17"/>
          <p:cNvCxnSpPr>
            <a:stCxn id="592" idx="3"/>
            <a:endCxn id="599" idx="6"/>
          </p:cNvCxnSpPr>
          <p:nvPr/>
        </p:nvCxnSpPr>
        <p:spPr>
          <a:xfrm flipH="1">
            <a:off x="5792463" y="4570318"/>
            <a:ext cx="2054700" cy="474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24" name="Google Shape;624;p17"/>
          <p:cNvSpPr txBox="1"/>
          <p:nvPr/>
        </p:nvSpPr>
        <p:spPr>
          <a:xfrm>
            <a:off x="2759143" y="1812647"/>
            <a:ext cx="17619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Elderly (18.5%)</a:t>
            </a:r>
            <a:endParaRPr/>
          </a:p>
        </p:txBody>
      </p:sp>
      <p:sp>
        <p:nvSpPr>
          <p:cNvPr id="625" name="Google Shape;625;p17"/>
          <p:cNvSpPr txBox="1"/>
          <p:nvPr/>
        </p:nvSpPr>
        <p:spPr>
          <a:xfrm>
            <a:off x="6030833" y="3359791"/>
            <a:ext cx="17541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Adults (62.5%)</a:t>
            </a:r>
            <a:endParaRPr/>
          </a:p>
        </p:txBody>
      </p:sp>
      <p:sp>
        <p:nvSpPr>
          <p:cNvPr id="626" name="Google Shape;626;p17"/>
          <p:cNvSpPr txBox="1"/>
          <p:nvPr/>
        </p:nvSpPr>
        <p:spPr>
          <a:xfrm>
            <a:off x="9154928" y="1328901"/>
            <a:ext cx="1735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Children (19%)</a:t>
            </a:r>
            <a:endParaRPr/>
          </a:p>
        </p:txBody>
      </p:sp>
      <p:cxnSp>
        <p:nvCxnSpPr>
          <p:cNvPr id="627" name="Google Shape;627;p17"/>
          <p:cNvCxnSpPr>
            <a:stCxn id="583" idx="6"/>
            <a:endCxn id="568" idx="2"/>
          </p:cNvCxnSpPr>
          <p:nvPr/>
        </p:nvCxnSpPr>
        <p:spPr>
          <a:xfrm flipH="1" rot="10800000">
            <a:off x="4826687" y="2403871"/>
            <a:ext cx="4002000" cy="731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8" name="Google Shape;628;p17"/>
          <p:cNvCxnSpPr>
            <a:stCxn id="601" idx="2"/>
            <a:endCxn id="585" idx="6"/>
          </p:cNvCxnSpPr>
          <p:nvPr/>
        </p:nvCxnSpPr>
        <p:spPr>
          <a:xfrm flipH="1">
            <a:off x="4387900" y="4041238"/>
            <a:ext cx="1769700" cy="3060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29" name="Google Shape;629;p17"/>
          <p:cNvCxnSpPr>
            <a:stCxn id="571" idx="3"/>
            <a:endCxn id="592" idx="7"/>
          </p:cNvCxnSpPr>
          <p:nvPr/>
        </p:nvCxnSpPr>
        <p:spPr>
          <a:xfrm flipH="1">
            <a:off x="8051192" y="3658636"/>
            <a:ext cx="819600" cy="7077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30" name="Google Shape;630;p17"/>
          <p:cNvCxnSpPr>
            <a:stCxn id="572" idx="3"/>
            <a:endCxn id="597" idx="6"/>
          </p:cNvCxnSpPr>
          <p:nvPr/>
        </p:nvCxnSpPr>
        <p:spPr>
          <a:xfrm flipH="1">
            <a:off x="8237556" y="4207945"/>
            <a:ext cx="1683300" cy="836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Line arrow: Clockwise curve with solid fill" id="631" name="Google Shape;63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-1198127">
            <a:off x="3344809" y="4636359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17"/>
          <p:cNvSpPr txBox="1"/>
          <p:nvPr/>
        </p:nvSpPr>
        <p:spPr>
          <a:xfrm>
            <a:off x="1817225" y="5681479"/>
            <a:ext cx="2703875" cy="738664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British elderly people average less than 2 physical daily elderly contacts each!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8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Method: networks</a:t>
            </a:r>
            <a:endParaRPr/>
          </a:p>
        </p:txBody>
      </p:sp>
      <p:sp>
        <p:nvSpPr>
          <p:cNvPr id="638" name="Google Shape;638;p18"/>
          <p:cNvSpPr txBox="1"/>
          <p:nvPr>
            <p:ph idx="1" type="body"/>
          </p:nvPr>
        </p:nvSpPr>
        <p:spPr>
          <a:xfrm>
            <a:off x="8546373" y="1701478"/>
            <a:ext cx="3297894" cy="4628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 sz="1800">
                <a:solidFill>
                  <a:schemeClr val="dk1"/>
                </a:solidFill>
              </a:rPr>
              <a:t>Another feature is directionality of behavioural links: </a:t>
            </a:r>
            <a:r>
              <a:rPr b="1" lang="en-GB" sz="1800">
                <a:solidFill>
                  <a:schemeClr val="accent6"/>
                </a:solidFill>
              </a:rPr>
              <a:t>children cannot influence adults/elderly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</a:pPr>
            <a:r>
              <a:rPr lang="en-GB" sz="1800">
                <a:solidFill>
                  <a:schemeClr val="dk1"/>
                </a:solidFill>
              </a:rPr>
              <a:t>Network shape is directly informed by population data – more useful than a generic small-world shape</a:t>
            </a:r>
            <a:endParaRPr/>
          </a:p>
          <a:p>
            <a:pPr indent="-1143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⮚"/>
            </a:pPr>
            <a:r>
              <a:rPr b="1" lang="en-GB" sz="1800">
                <a:solidFill>
                  <a:schemeClr val="accent4"/>
                </a:solidFill>
              </a:rPr>
              <a:t> How do we model disease on this network?</a:t>
            </a:r>
            <a:endParaRPr/>
          </a:p>
        </p:txBody>
      </p:sp>
      <p:pic>
        <p:nvPicPr>
          <p:cNvPr descr="A picture containing text&#10;&#10;Description automatically generated" id="639" name="Google Shape;6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18"/>
          <p:cNvPicPr preferRelativeResize="0"/>
          <p:nvPr/>
        </p:nvPicPr>
        <p:blipFill rotWithShape="1">
          <a:blip r:embed="rId4">
            <a:alphaModFix/>
          </a:blip>
          <a:srcRect b="141" l="0" r="0" t="141"/>
          <a:stretch/>
        </p:blipFill>
        <p:spPr>
          <a:xfrm>
            <a:off x="1412167" y="1496603"/>
            <a:ext cx="7251394" cy="490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18"/>
          <p:cNvPicPr preferRelativeResize="0"/>
          <p:nvPr/>
        </p:nvPicPr>
        <p:blipFill rotWithShape="1">
          <a:blip r:embed="rId5">
            <a:alphaModFix/>
          </a:blip>
          <a:srcRect b="141" l="0" r="0" t="141"/>
          <a:stretch/>
        </p:blipFill>
        <p:spPr>
          <a:xfrm>
            <a:off x="1412167" y="1494515"/>
            <a:ext cx="7251394" cy="490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18"/>
          <p:cNvPicPr preferRelativeResize="0"/>
          <p:nvPr/>
        </p:nvPicPr>
        <p:blipFill rotWithShape="1">
          <a:blip r:embed="rId6">
            <a:alphaModFix/>
          </a:blip>
          <a:srcRect b="141" l="0" r="0" t="141"/>
          <a:stretch/>
        </p:blipFill>
        <p:spPr>
          <a:xfrm>
            <a:off x="1294979" y="1463139"/>
            <a:ext cx="7251394" cy="4906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9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Background: disease modelling</a:t>
            </a:r>
            <a:endParaRPr/>
          </a:p>
        </p:txBody>
      </p:sp>
      <p:sp>
        <p:nvSpPr>
          <p:cNvPr id="648" name="Google Shape;648;p19"/>
          <p:cNvSpPr txBox="1"/>
          <p:nvPr>
            <p:ph idx="1" type="body"/>
          </p:nvPr>
        </p:nvSpPr>
        <p:spPr>
          <a:xfrm>
            <a:off x="1338594" y="1676400"/>
            <a:ext cx="10262974" cy="4393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Compartmental models are overwhelmingly popular in disease modelling [6]</a:t>
            </a:r>
            <a:endParaRPr b="1" sz="2400">
              <a:solidFill>
                <a:schemeClr val="dk1"/>
              </a:solidFill>
            </a:endParaRPr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The most common disease model is the</a:t>
            </a:r>
            <a:r>
              <a:rPr lang="en-GB" sz="2400">
                <a:solidFill>
                  <a:schemeClr val="accent2"/>
                </a:solidFill>
              </a:rPr>
              <a:t> </a:t>
            </a:r>
            <a:r>
              <a:rPr b="1" lang="en-GB" sz="2400">
                <a:solidFill>
                  <a:schemeClr val="accent2"/>
                </a:solidFill>
              </a:rPr>
              <a:t>SIR(S) model </a:t>
            </a:r>
            <a:r>
              <a:rPr lang="en-GB" sz="2400">
                <a:solidFill>
                  <a:schemeClr val="dk1"/>
                </a:solidFill>
              </a:rPr>
              <a:t>[7]:</a:t>
            </a:r>
            <a:endParaRPr/>
          </a:p>
          <a:p>
            <a:pPr indent="-2286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b="1" lang="en-GB" sz="2200">
                <a:solidFill>
                  <a:schemeClr val="accent6"/>
                </a:solidFill>
              </a:rPr>
              <a:t>Susceptible</a:t>
            </a:r>
            <a:r>
              <a:rPr lang="en-GB" sz="2200">
                <a:solidFill>
                  <a:schemeClr val="dk1"/>
                </a:solidFill>
              </a:rPr>
              <a:t> to infection</a:t>
            </a:r>
            <a:endParaRPr/>
          </a:p>
          <a:p>
            <a:pPr indent="-2286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b="1" lang="en-GB" sz="2200">
                <a:solidFill>
                  <a:schemeClr val="accent6"/>
                </a:solidFill>
              </a:rPr>
              <a:t>Infected</a:t>
            </a:r>
            <a:r>
              <a:rPr lang="en-GB" sz="2200">
                <a:solidFill>
                  <a:schemeClr val="dk1"/>
                </a:solidFill>
              </a:rPr>
              <a:t> by a neighbour who was in the infected state</a:t>
            </a:r>
            <a:endParaRPr/>
          </a:p>
          <a:p>
            <a:pPr indent="-2286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b="1" lang="en-GB" sz="2200">
                <a:solidFill>
                  <a:schemeClr val="accent6"/>
                </a:solidFill>
              </a:rPr>
              <a:t>Recovered</a:t>
            </a:r>
            <a:r>
              <a:rPr lang="en-GB" sz="2200">
                <a:solidFill>
                  <a:schemeClr val="dk1"/>
                </a:solidFill>
              </a:rPr>
              <a:t> from disease and temporarily immune</a:t>
            </a:r>
            <a:endParaRPr/>
          </a:p>
          <a:p>
            <a:pPr indent="-2286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(</a:t>
            </a:r>
            <a:r>
              <a:rPr b="1" lang="en-GB" sz="2200">
                <a:solidFill>
                  <a:schemeClr val="accent6"/>
                </a:solidFill>
              </a:rPr>
              <a:t>Susceptible</a:t>
            </a:r>
            <a:r>
              <a:rPr lang="en-GB" sz="2200">
                <a:solidFill>
                  <a:schemeClr val="dk1"/>
                </a:solidFill>
              </a:rPr>
              <a:t> again once immunity wears off.)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Many variations of this such as SIRV (vaccination), SEIR (exposure)</a:t>
            </a:r>
            <a:endParaRPr/>
          </a:p>
        </p:txBody>
      </p:sp>
      <p:pic>
        <p:nvPicPr>
          <p:cNvPr descr="A picture containing text&#10;&#10;Description automatically generated" id="649" name="Google Shape;64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19"/>
          <p:cNvSpPr txBox="1"/>
          <p:nvPr/>
        </p:nvSpPr>
        <p:spPr>
          <a:xfrm>
            <a:off x="1398862" y="6333065"/>
            <a:ext cx="9853322" cy="516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/>
          <a:p>
            <a:pPr indent="0" lvl="0" marL="19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[6] L. J. Allen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(2008). Mathematical Epidemiology (Vol. 1945). Berlin: Springer.</a:t>
            </a:r>
            <a:b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[7] Beckley, R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et al.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(2013). Modeling epidemics with differential equations. Tennessee State University Internal Report.</a:t>
            </a:r>
            <a:endParaRPr/>
          </a:p>
          <a:p>
            <a:pPr indent="0" lvl="0" marL="1944" marR="0" rtl="0" algn="l">
              <a:lnSpc>
                <a:spcPct val="14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Calibri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00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"/>
          <p:cNvSpPr txBox="1"/>
          <p:nvPr>
            <p:ph type="title"/>
          </p:nvPr>
        </p:nvSpPr>
        <p:spPr>
          <a:xfrm>
            <a:off x="1587710" y="455362"/>
            <a:ext cx="5930690" cy="8922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Project overview</a:t>
            </a:r>
            <a:endParaRPr/>
          </a:p>
        </p:txBody>
      </p:sp>
      <p:sp>
        <p:nvSpPr>
          <p:cNvPr id="122" name="Google Shape;122;p2"/>
          <p:cNvSpPr txBox="1"/>
          <p:nvPr>
            <p:ph idx="1" type="body"/>
          </p:nvPr>
        </p:nvSpPr>
        <p:spPr>
          <a:xfrm>
            <a:off x="1436914" y="1540933"/>
            <a:ext cx="7385353" cy="4861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1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GB" sz="2600">
                <a:solidFill>
                  <a:schemeClr val="dk1"/>
                </a:solidFill>
              </a:rPr>
              <a:t>Aim:</a:t>
            </a:r>
            <a:endParaRPr/>
          </a:p>
          <a:p>
            <a:pPr indent="-228631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2100">
                <a:solidFill>
                  <a:schemeClr val="dk1"/>
                </a:solidFill>
              </a:rPr>
              <a:t>Investigate</a:t>
            </a:r>
            <a:r>
              <a:rPr b="1" lang="en-GB" sz="2100">
                <a:solidFill>
                  <a:schemeClr val="accent2"/>
                </a:solidFill>
              </a:rPr>
              <a:t> </a:t>
            </a:r>
            <a:r>
              <a:rPr lang="en-GB" sz="2100">
                <a:solidFill>
                  <a:schemeClr val="dk1"/>
                </a:solidFill>
              </a:rPr>
              <a:t>how anti-vaccination sentiment affects the spread of disease</a:t>
            </a:r>
            <a:r>
              <a:rPr b="1" lang="en-GB" sz="2100">
                <a:solidFill>
                  <a:schemeClr val="accent2"/>
                </a:solidFill>
              </a:rPr>
              <a:t> </a:t>
            </a:r>
            <a:r>
              <a:rPr lang="en-GB" sz="2100">
                <a:solidFill>
                  <a:schemeClr val="dk1"/>
                </a:solidFill>
              </a:rPr>
              <a:t>during an outbreak</a:t>
            </a:r>
            <a:endParaRPr/>
          </a:p>
          <a:p>
            <a:pPr indent="0" lvl="1" marL="228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r>
              <a:rPr b="1" lang="en-GB" sz="2600">
                <a:solidFill>
                  <a:schemeClr val="dk1"/>
                </a:solidFill>
              </a:rPr>
              <a:t>Method:</a:t>
            </a:r>
            <a:endParaRPr/>
          </a:p>
          <a:p>
            <a:pPr indent="-228631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2100">
                <a:solidFill>
                  <a:schemeClr val="dk1"/>
                </a:solidFill>
              </a:rPr>
              <a:t>Simulated a disease outbreak on a network with custom </a:t>
            </a:r>
            <a:r>
              <a:rPr b="1" lang="en-GB" sz="2100">
                <a:solidFill>
                  <a:schemeClr val="accent2"/>
                </a:solidFill>
              </a:rPr>
              <a:t>heterogeneous shape based on age-based contact patterns </a:t>
            </a:r>
            <a:r>
              <a:rPr lang="en-GB" sz="2100">
                <a:solidFill>
                  <a:schemeClr val="dk1"/>
                </a:solidFill>
              </a:rPr>
              <a:t>in the UK population</a:t>
            </a:r>
            <a:endParaRPr/>
          </a:p>
          <a:p>
            <a:pPr indent="-228631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2100">
                <a:solidFill>
                  <a:schemeClr val="dk1"/>
                </a:solidFill>
              </a:rPr>
              <a:t>Added a behavioural system: each person holds an “opinion” on vaccination and </a:t>
            </a:r>
            <a:r>
              <a:rPr b="1" lang="en-GB" sz="2100">
                <a:solidFill>
                  <a:schemeClr val="accent2"/>
                </a:solidFill>
              </a:rPr>
              <a:t>can accept or refuse vaccination</a:t>
            </a:r>
            <a:endParaRPr/>
          </a:p>
          <a:p>
            <a:pPr indent="0" lvl="1" marL="228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r>
              <a:rPr b="1" lang="en-GB" sz="2600">
                <a:solidFill>
                  <a:schemeClr val="dk1"/>
                </a:solidFill>
              </a:rPr>
              <a:t>Results:</a:t>
            </a:r>
            <a:endParaRPr/>
          </a:p>
          <a:p>
            <a:pPr indent="-228631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•"/>
            </a:pPr>
            <a:r>
              <a:rPr lang="en-GB" sz="2100">
                <a:solidFill>
                  <a:schemeClr val="dk1"/>
                </a:solidFill>
              </a:rPr>
              <a:t>Quantified the extent to which </a:t>
            </a:r>
            <a:r>
              <a:rPr b="1" lang="en-GB" sz="2100">
                <a:solidFill>
                  <a:schemeClr val="accent2"/>
                </a:solidFill>
              </a:rPr>
              <a:t>anti-vaxxers can increase outbreak sizes and the probability of endemic disease</a:t>
            </a:r>
            <a:endParaRPr/>
          </a:p>
          <a:p>
            <a:pPr indent="-111125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descr="A picture containing text&#10;&#10;Description automatically generated" id="123" name="Google Shape;12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nnections with solid fill" id="124" name="Google Shape;12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83171" y="2462823"/>
            <a:ext cx="2196319" cy="2196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 bubble with solid fill" id="125" name="Google Shape;12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793654" y="1918923"/>
            <a:ext cx="835220" cy="8352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 bubble with solid fill" id="126" name="Google Shape;126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95608" y="2838978"/>
            <a:ext cx="596669" cy="59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 bubble with solid fill" id="127" name="Google Shape;127;p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flipH="1">
            <a:off x="9360975" y="2031882"/>
            <a:ext cx="683524" cy="6835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 bubble with solid fill" id="128" name="Google Shape;128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flipH="1">
            <a:off x="8581500" y="2408037"/>
            <a:ext cx="835219" cy="8352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 bubble with solid fill" id="129" name="Google Shape;129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 flipH="1" rot="10800000">
            <a:off x="10456877" y="4042385"/>
            <a:ext cx="921786" cy="921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 bubble with solid fill" id="130" name="Google Shape;130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10800000">
            <a:off x="8995801" y="4392029"/>
            <a:ext cx="596669" cy="5966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with solid fill" id="131" name="Google Shape;131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861665" y="2586764"/>
            <a:ext cx="297501" cy="29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with solid fill" id="132" name="Google Shape;132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592470" y="2186842"/>
            <a:ext cx="230710" cy="2307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with solid fill" id="133" name="Google Shape;133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1300215" y="2979730"/>
            <a:ext cx="188209" cy="1882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lose with solid fill" id="134" name="Google Shape;134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200494" y="4655967"/>
            <a:ext cx="193631" cy="1936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with solid fill" id="135" name="Google Shape;135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062513" y="2110536"/>
            <a:ext cx="297501" cy="29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ick with solid fill" id="136" name="Google Shape;13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746617" y="4441459"/>
            <a:ext cx="343384" cy="343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0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Method: disease modelling</a:t>
            </a:r>
            <a:endParaRPr/>
          </a:p>
        </p:txBody>
      </p:sp>
      <p:sp>
        <p:nvSpPr>
          <p:cNvPr id="656" name="Google Shape;656;p20"/>
          <p:cNvSpPr txBox="1"/>
          <p:nvPr>
            <p:ph idx="1" type="body"/>
          </p:nvPr>
        </p:nvSpPr>
        <p:spPr>
          <a:xfrm>
            <a:off x="1421723" y="1794076"/>
            <a:ext cx="5791877" cy="4304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My simulation uses a </a:t>
            </a:r>
            <a:r>
              <a:rPr b="1" lang="en-GB" sz="2200">
                <a:solidFill>
                  <a:schemeClr val="accent2"/>
                </a:solidFill>
              </a:rPr>
              <a:t>SIRVS model </a:t>
            </a:r>
            <a:r>
              <a:rPr lang="en-GB" sz="2200">
                <a:solidFill>
                  <a:schemeClr val="dk1"/>
                </a:solidFill>
              </a:rPr>
              <a:t>(includes vaccination)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Vaccination is offered to every node at a random point in the first year, then repeated at </a:t>
            </a:r>
            <a:r>
              <a:rPr b="1" lang="en-GB" sz="2200">
                <a:solidFill>
                  <a:schemeClr val="accent2"/>
                </a:solidFill>
              </a:rPr>
              <a:t>yearly intervals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If a node is in the anti-vaccination state when offered the vaccine, it will refuse</a:t>
            </a:r>
            <a:br>
              <a:rPr lang="en-GB" sz="2200">
                <a:solidFill>
                  <a:schemeClr val="dk1"/>
                </a:solidFill>
              </a:rPr>
            </a:br>
            <a:endParaRPr sz="2200">
              <a:solidFill>
                <a:schemeClr val="accent4"/>
              </a:solidFill>
            </a:endParaRPr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Noto Sans Symbols"/>
              <a:buChar char="⮚"/>
            </a:pPr>
            <a:r>
              <a:rPr b="1" lang="en-GB" sz="2200">
                <a:solidFill>
                  <a:schemeClr val="accent4"/>
                </a:solidFill>
              </a:rPr>
              <a:t> How do we model opinion spread?</a:t>
            </a:r>
            <a:endParaRPr/>
          </a:p>
          <a:p>
            <a:pPr indent="0" lvl="1" marL="2286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descr="A picture containing text&#10;&#10;Description automatically generated" id="657" name="Google Shape;65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20"/>
          <p:cNvSpPr txBox="1"/>
          <p:nvPr/>
        </p:nvSpPr>
        <p:spPr>
          <a:xfrm>
            <a:off x="8056227" y="5329936"/>
            <a:ext cx="29537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Schematic of the SIRVS model in the simulation </a:t>
            </a:r>
            <a:endParaRPr/>
          </a:p>
        </p:txBody>
      </p:sp>
      <p:sp>
        <p:nvSpPr>
          <p:cNvPr id="659" name="Google Shape;659;p20"/>
          <p:cNvSpPr/>
          <p:nvPr/>
        </p:nvSpPr>
        <p:spPr>
          <a:xfrm>
            <a:off x="8402216" y="2403327"/>
            <a:ext cx="1495168" cy="5381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Susceptible</a:t>
            </a:r>
            <a:endParaRPr/>
          </a:p>
        </p:txBody>
      </p:sp>
      <p:sp>
        <p:nvSpPr>
          <p:cNvPr id="660" name="Google Shape;660;p20"/>
          <p:cNvSpPr/>
          <p:nvPr/>
        </p:nvSpPr>
        <p:spPr>
          <a:xfrm>
            <a:off x="8402216" y="3260062"/>
            <a:ext cx="1495168" cy="5381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Infected</a:t>
            </a:r>
            <a:endParaRPr/>
          </a:p>
        </p:txBody>
      </p:sp>
      <p:sp>
        <p:nvSpPr>
          <p:cNvPr id="661" name="Google Shape;661;p20"/>
          <p:cNvSpPr/>
          <p:nvPr/>
        </p:nvSpPr>
        <p:spPr>
          <a:xfrm>
            <a:off x="8402216" y="4116797"/>
            <a:ext cx="1495168" cy="5381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Recovered</a:t>
            </a:r>
            <a:endParaRPr/>
          </a:p>
        </p:txBody>
      </p:sp>
      <p:sp>
        <p:nvSpPr>
          <p:cNvPr id="662" name="Google Shape;662;p20"/>
          <p:cNvSpPr/>
          <p:nvPr/>
        </p:nvSpPr>
        <p:spPr>
          <a:xfrm>
            <a:off x="10157810" y="4116797"/>
            <a:ext cx="1495168" cy="5381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Vaccinated</a:t>
            </a:r>
            <a:endParaRPr/>
          </a:p>
        </p:txBody>
      </p:sp>
      <p:cxnSp>
        <p:nvCxnSpPr>
          <p:cNvPr id="663" name="Google Shape;663;p20"/>
          <p:cNvCxnSpPr>
            <a:stCxn id="659" idx="2"/>
            <a:endCxn id="660" idx="0"/>
          </p:cNvCxnSpPr>
          <p:nvPr/>
        </p:nvCxnSpPr>
        <p:spPr>
          <a:xfrm>
            <a:off x="9149800" y="2941430"/>
            <a:ext cx="0" cy="3186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4" name="Google Shape;664;p20"/>
          <p:cNvCxnSpPr>
            <a:stCxn id="660" idx="2"/>
            <a:endCxn id="661" idx="0"/>
          </p:cNvCxnSpPr>
          <p:nvPr/>
        </p:nvCxnSpPr>
        <p:spPr>
          <a:xfrm>
            <a:off x="9149800" y="3798165"/>
            <a:ext cx="0" cy="318600"/>
          </a:xfrm>
          <a:prstGeom prst="straightConnector1">
            <a:avLst/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5" name="Google Shape;665;p20"/>
          <p:cNvCxnSpPr>
            <a:stCxn id="661" idx="2"/>
            <a:endCxn id="659" idx="0"/>
          </p:cNvCxnSpPr>
          <p:nvPr/>
        </p:nvCxnSpPr>
        <p:spPr>
          <a:xfrm rot="-5400000">
            <a:off x="8024350" y="3528850"/>
            <a:ext cx="2251500" cy="600"/>
          </a:xfrm>
          <a:prstGeom prst="bentConnector5">
            <a:avLst>
              <a:gd fmla="val -14826" name="adj1"/>
              <a:gd fmla="val -184293255" name="adj2"/>
              <a:gd fmla="val 115912" name="adj3"/>
            </a:avLst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666" name="Google Shape;666;p20"/>
          <p:cNvCxnSpPr>
            <a:stCxn id="659" idx="3"/>
            <a:endCxn id="662" idx="0"/>
          </p:cNvCxnSpPr>
          <p:nvPr/>
        </p:nvCxnSpPr>
        <p:spPr>
          <a:xfrm>
            <a:off x="9897384" y="2672379"/>
            <a:ext cx="1008000" cy="1444500"/>
          </a:xfrm>
          <a:prstGeom prst="bentConnector2">
            <a:avLst/>
          </a:prstGeom>
          <a:noFill/>
          <a:ln cap="flat" cmpd="sng" w="57150">
            <a:solidFill>
              <a:srgbClr val="6D706D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667" name="Google Shape;667;p20"/>
          <p:cNvCxnSpPr>
            <a:stCxn id="660" idx="3"/>
          </p:cNvCxnSpPr>
          <p:nvPr/>
        </p:nvCxnSpPr>
        <p:spPr>
          <a:xfrm>
            <a:off x="9897384" y="3529114"/>
            <a:ext cx="1008000" cy="6300"/>
          </a:xfrm>
          <a:prstGeom prst="straightConnector1">
            <a:avLst/>
          </a:prstGeom>
          <a:noFill/>
          <a:ln cap="flat" cmpd="sng" w="57150">
            <a:solidFill>
              <a:srgbClr val="6D706D"/>
            </a:solidFill>
            <a:prstDash val="dot"/>
            <a:miter lim="800000"/>
            <a:headEnd len="sm" w="sm" type="none"/>
            <a:tailEnd len="sm" w="sm" type="none"/>
          </a:ln>
        </p:spPr>
      </p:cxnSp>
      <p:cxnSp>
        <p:nvCxnSpPr>
          <p:cNvPr id="668" name="Google Shape;668;p20"/>
          <p:cNvCxnSpPr>
            <a:stCxn id="661" idx="3"/>
            <a:endCxn id="662" idx="1"/>
          </p:cNvCxnSpPr>
          <p:nvPr/>
        </p:nvCxnSpPr>
        <p:spPr>
          <a:xfrm>
            <a:off x="9897384" y="4385849"/>
            <a:ext cx="260400" cy="0"/>
          </a:xfrm>
          <a:prstGeom prst="straightConnector1">
            <a:avLst/>
          </a:prstGeom>
          <a:noFill/>
          <a:ln cap="flat" cmpd="sng" w="57150">
            <a:solidFill>
              <a:srgbClr val="6D706D"/>
            </a:solidFill>
            <a:prstDash val="dot"/>
            <a:miter lim="800000"/>
            <a:headEnd len="sm" w="sm" type="none"/>
            <a:tailEnd len="med" w="med" type="triangle"/>
          </a:ln>
        </p:spPr>
      </p:cxnSp>
      <p:cxnSp>
        <p:nvCxnSpPr>
          <p:cNvPr id="669" name="Google Shape;669;p20"/>
          <p:cNvCxnSpPr>
            <a:stCxn id="662" idx="2"/>
          </p:cNvCxnSpPr>
          <p:nvPr/>
        </p:nvCxnSpPr>
        <p:spPr>
          <a:xfrm rot="5400000">
            <a:off x="9862144" y="3948850"/>
            <a:ext cx="337200" cy="1749300"/>
          </a:xfrm>
          <a:prstGeom prst="bentConnector2">
            <a:avLst/>
          </a:prstGeom>
          <a:noFill/>
          <a:ln cap="flat" cmpd="sng" w="57150">
            <a:solidFill>
              <a:schemeClr val="dk2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1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Background: behaviour modelling</a:t>
            </a:r>
            <a:endParaRPr/>
          </a:p>
        </p:txBody>
      </p:sp>
      <p:sp>
        <p:nvSpPr>
          <p:cNvPr id="675" name="Google Shape;675;p21"/>
          <p:cNvSpPr txBox="1"/>
          <p:nvPr>
            <p:ph idx="1" type="body"/>
          </p:nvPr>
        </p:nvSpPr>
        <p:spPr>
          <a:xfrm>
            <a:off x="1301267" y="1600372"/>
            <a:ext cx="6935027" cy="45122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The</a:t>
            </a:r>
            <a:r>
              <a:rPr lang="en-GB" sz="2400">
                <a:solidFill>
                  <a:schemeClr val="accent2"/>
                </a:solidFill>
              </a:rPr>
              <a:t> </a:t>
            </a:r>
            <a:r>
              <a:rPr b="1" lang="en-GB" sz="2400">
                <a:solidFill>
                  <a:schemeClr val="accent2"/>
                </a:solidFill>
              </a:rPr>
              <a:t>voter model </a:t>
            </a:r>
            <a:r>
              <a:rPr lang="en-GB" sz="2400">
                <a:solidFill>
                  <a:schemeClr val="dk1"/>
                </a:solidFill>
              </a:rPr>
              <a:t>is a common two-state model of opinion transmission [8]:</a:t>
            </a:r>
            <a:endParaRPr/>
          </a:p>
          <a:p>
            <a:pPr indent="-457200" lvl="2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GB" sz="2200">
                <a:solidFill>
                  <a:schemeClr val="dk1"/>
                </a:solidFill>
              </a:rPr>
              <a:t>A random node is picked at a random time</a:t>
            </a:r>
            <a:endParaRPr/>
          </a:p>
          <a:p>
            <a:pPr indent="-457200" lvl="2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GB" sz="2200">
                <a:solidFill>
                  <a:schemeClr val="dk1"/>
                </a:solidFill>
              </a:rPr>
              <a:t>A random neighbour of the node is picked</a:t>
            </a:r>
            <a:endParaRPr/>
          </a:p>
          <a:p>
            <a:pPr indent="-457200" lvl="2" marL="9144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lang="en-GB" sz="2200">
                <a:solidFill>
                  <a:schemeClr val="dk1"/>
                </a:solidFill>
              </a:rPr>
              <a:t>The node inherits the opinion of its neighbour</a:t>
            </a:r>
            <a:endParaRPr sz="2400">
              <a:solidFill>
                <a:schemeClr val="dk1"/>
              </a:solidFill>
            </a:endParaRPr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Over time this </a:t>
            </a:r>
            <a:r>
              <a:rPr b="1" lang="en-GB" sz="2400">
                <a:solidFill>
                  <a:schemeClr val="accent2"/>
                </a:solidFill>
              </a:rPr>
              <a:t>produces domains</a:t>
            </a:r>
            <a:r>
              <a:rPr lang="en-GB" sz="2400">
                <a:solidFill>
                  <a:schemeClr val="dk1"/>
                </a:solidFill>
              </a:rPr>
              <a:t> like the Ising model, but with more diffuse boundaries [9]</a:t>
            </a:r>
            <a:endParaRPr b="1" sz="2400">
              <a:solidFill>
                <a:schemeClr val="accent2"/>
              </a:solidFill>
            </a:endParaRPr>
          </a:p>
        </p:txBody>
      </p:sp>
      <p:pic>
        <p:nvPicPr>
          <p:cNvPr descr="A picture containing text&#10;&#10;Description automatically generated" id="676" name="Google Shape;67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21"/>
          <p:cNvSpPr txBox="1"/>
          <p:nvPr/>
        </p:nvSpPr>
        <p:spPr>
          <a:xfrm>
            <a:off x="1343998" y="6384350"/>
            <a:ext cx="10616354" cy="3975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/>
          <a:p>
            <a:pPr indent="0" lvl="0" marL="19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r>
              <a:rPr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[8] A. Sîrbu </a:t>
            </a:r>
            <a:r>
              <a:rPr i="1"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</a:t>
            </a:r>
            <a:r>
              <a:rPr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(2017). Opinion dynamics: models, extensions and external effects. </a:t>
            </a:r>
            <a:r>
              <a:rPr i="1"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Participatory sensing, opinions and collective awareness</a:t>
            </a:r>
            <a:r>
              <a:rPr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Springer Cham, 363-401.</a:t>
            </a:r>
            <a:br>
              <a:rPr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[9] I. Dornic </a:t>
            </a:r>
            <a:r>
              <a:rPr i="1"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 </a:t>
            </a:r>
            <a:r>
              <a:rPr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(2001). Critical Coarsening without Surface Tension: the Universality Class of the Voter Model. </a:t>
            </a:r>
            <a:r>
              <a:rPr i="1"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Phys. Rev. Lett.</a:t>
            </a:r>
            <a:r>
              <a:rPr lang="en-GB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87(4), 045701.</a:t>
            </a:r>
            <a:endParaRPr b="1"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21"/>
          <p:cNvSpPr txBox="1"/>
          <p:nvPr/>
        </p:nvSpPr>
        <p:spPr>
          <a:xfrm>
            <a:off x="8470507" y="5021174"/>
            <a:ext cx="345986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Effects of voter model (top) and Ising model (below) on systematic and random distributions on a 2D lattice [9]</a:t>
            </a:r>
            <a:endParaRPr/>
          </a:p>
        </p:txBody>
      </p:sp>
      <p:pic>
        <p:nvPicPr>
          <p:cNvPr descr="Figure 7.6: Spatial evolution in the voter model (top 2 rows) and the Ising-Glauber model at T = 0 (bottom two rows) on a 256×256 square lattice. Lines 1 &amp; 3 shown snapshots at times t = 4, 16, 64, and 256 starting with an initial bubble of radius 180 for the voter model and the Ising-Glauber models, respectively. Lines 2 &amp; 4 show the same evolution starting with a random initial condition with equal density of the two species. The voter model figure is from Dornic et al., Phys. Rev. Lett. 87, 045701 (2001); courtesy of I. Dornic. The Ising-Glauber model figure is courtesy of V. Spirin." id="679" name="Google Shape;67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6570" y="1745784"/>
            <a:ext cx="3099964" cy="31064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22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Method: behaviour modelling</a:t>
            </a:r>
            <a:endParaRPr/>
          </a:p>
        </p:txBody>
      </p:sp>
      <p:sp>
        <p:nvSpPr>
          <p:cNvPr id="685" name="Google Shape;685;p22"/>
          <p:cNvSpPr txBox="1"/>
          <p:nvPr>
            <p:ph idx="1" type="body"/>
          </p:nvPr>
        </p:nvSpPr>
        <p:spPr>
          <a:xfrm>
            <a:off x="1421723" y="1709455"/>
            <a:ext cx="5454753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My model uses a custom </a:t>
            </a:r>
            <a:r>
              <a:rPr b="1" lang="en-GB" sz="2200">
                <a:solidFill>
                  <a:schemeClr val="accent2"/>
                </a:solidFill>
              </a:rPr>
              <a:t>biased voter model</a:t>
            </a:r>
            <a:endParaRPr b="1" sz="2200">
              <a:solidFill>
                <a:schemeClr val="dk1"/>
              </a:solidFill>
            </a:endParaRPr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Opinions are influenced by perceived risk of disease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Each case of disease has a </a:t>
            </a:r>
            <a:r>
              <a:rPr b="1" lang="en-GB" sz="2200">
                <a:solidFill>
                  <a:schemeClr val="accent2"/>
                </a:solidFill>
              </a:rPr>
              <a:t>severity</a:t>
            </a:r>
            <a:r>
              <a:rPr lang="en-GB" sz="2200">
                <a:solidFill>
                  <a:schemeClr val="dk1"/>
                </a:solidFill>
              </a:rPr>
              <a:t>, influenced by the age group of the affected node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Having a severe case (&gt;0.8) or having a behavioural neighbour with one </a:t>
            </a:r>
            <a:r>
              <a:rPr b="1" lang="en-GB" sz="2200">
                <a:solidFill>
                  <a:schemeClr val="accent2"/>
                </a:solidFill>
              </a:rPr>
              <a:t>decreases probability of inheriting anti-vaccination opinion</a:t>
            </a:r>
            <a:endParaRPr/>
          </a:p>
        </p:txBody>
      </p:sp>
      <p:pic>
        <p:nvPicPr>
          <p:cNvPr descr="A picture containing text&#10;&#10;Description automatically generated" id="686" name="Google Shape;6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22"/>
          <p:cNvSpPr txBox="1"/>
          <p:nvPr/>
        </p:nvSpPr>
        <p:spPr>
          <a:xfrm>
            <a:off x="7987468" y="5441690"/>
            <a:ext cx="3294057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Disease severity distributions for the three simulated age groups (</a:t>
            </a:r>
            <a:r>
              <a:rPr lang="en-GB" sz="140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children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GB" sz="1400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adults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GB" sz="14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elderly</a:t>
            </a: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pic>
        <p:nvPicPr>
          <p:cNvPr descr="Chart, histogram&#10;&#10;Description automatically generated" id="688" name="Google Shape;688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42463" y="1608411"/>
            <a:ext cx="4974207" cy="3730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3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Limitations of the model</a:t>
            </a:r>
            <a:endParaRPr/>
          </a:p>
        </p:txBody>
      </p:sp>
      <p:sp>
        <p:nvSpPr>
          <p:cNvPr id="694" name="Google Shape;694;p23"/>
          <p:cNvSpPr txBox="1"/>
          <p:nvPr>
            <p:ph idx="1" type="body"/>
          </p:nvPr>
        </p:nvSpPr>
        <p:spPr>
          <a:xfrm>
            <a:off x="1421723" y="1644507"/>
            <a:ext cx="5036225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 sz="2400">
                <a:solidFill>
                  <a:schemeClr val="dk1"/>
                </a:solidFill>
              </a:rPr>
              <a:t>Capabilities: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Includes age-specific features such as contact density, case severity and directional influence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Flexible for different respiratory diseases, such as COVID-19 or flu</a:t>
            </a:r>
            <a:endParaRPr/>
          </a:p>
        </p:txBody>
      </p:sp>
      <p:pic>
        <p:nvPicPr>
          <p:cNvPr descr="A picture containing text&#10;&#10;Description automatically generated" id="695" name="Google Shape;6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24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Limitations of the model</a:t>
            </a:r>
            <a:endParaRPr/>
          </a:p>
        </p:txBody>
      </p:sp>
      <p:sp>
        <p:nvSpPr>
          <p:cNvPr id="701" name="Google Shape;701;p24"/>
          <p:cNvSpPr txBox="1"/>
          <p:nvPr>
            <p:ph idx="1" type="body"/>
          </p:nvPr>
        </p:nvSpPr>
        <p:spPr>
          <a:xfrm>
            <a:off x="1421723" y="1644507"/>
            <a:ext cx="5036225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 sz="2400">
                <a:solidFill>
                  <a:schemeClr val="dk1"/>
                </a:solidFill>
              </a:rPr>
              <a:t>Capabilities: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Includes age-specific features such as contact density, case severity and directional influence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Flexible for different respiratory diseases, such as COVID-19 or flu</a:t>
            </a:r>
            <a:endParaRPr/>
          </a:p>
        </p:txBody>
      </p:sp>
      <p:pic>
        <p:nvPicPr>
          <p:cNvPr descr="A picture containing text&#10;&#10;Description automatically generated" id="702" name="Google Shape;70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24"/>
          <p:cNvSpPr txBox="1"/>
          <p:nvPr/>
        </p:nvSpPr>
        <p:spPr>
          <a:xfrm>
            <a:off x="1857374" y="4432479"/>
            <a:ext cx="4600574" cy="19389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04" l="-820" r="0" t="-12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5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Limitations of the model</a:t>
            </a:r>
            <a:endParaRPr/>
          </a:p>
        </p:txBody>
      </p:sp>
      <p:sp>
        <p:nvSpPr>
          <p:cNvPr id="709" name="Google Shape;709;p25"/>
          <p:cNvSpPr txBox="1"/>
          <p:nvPr>
            <p:ph idx="1" type="body"/>
          </p:nvPr>
        </p:nvSpPr>
        <p:spPr>
          <a:xfrm>
            <a:off x="1421723" y="1644507"/>
            <a:ext cx="5036225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-GB" sz="2400">
                <a:solidFill>
                  <a:schemeClr val="dk1"/>
                </a:solidFill>
              </a:rPr>
              <a:t>Capabilities: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Includes age-specific features such as contact density, case severity and directional influence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lang="en-GB" sz="2200">
                <a:solidFill>
                  <a:schemeClr val="dk1"/>
                </a:solidFill>
              </a:rPr>
              <a:t>Flexible for different respiratory diseases, such as COVID-19 or flu</a:t>
            </a:r>
            <a:endParaRPr/>
          </a:p>
        </p:txBody>
      </p:sp>
      <p:pic>
        <p:nvPicPr>
          <p:cNvPr descr="A picture containing text&#10;&#10;Description automatically generated" id="710" name="Google Shape;71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5"/>
          <p:cNvSpPr txBox="1"/>
          <p:nvPr/>
        </p:nvSpPr>
        <p:spPr>
          <a:xfrm>
            <a:off x="6732237" y="1644507"/>
            <a:ext cx="5036227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Limitations:</a:t>
            </a:r>
            <a:endParaRPr/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•"/>
            </a:pPr>
            <a:r>
              <a:rPr b="0" i="0" lang="en-GB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Static network: same contacts throughout</a:t>
            </a:r>
            <a:endParaRPr/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•"/>
            </a:pPr>
            <a:r>
              <a:rPr b="0" i="0" lang="en-GB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temporal changes to contact density: does not consider weekends or nights</a:t>
            </a:r>
            <a:endParaRPr/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•"/>
            </a:pPr>
            <a:r>
              <a:rPr b="0" i="0" lang="en-GB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Vaccination is 100% effective</a:t>
            </a:r>
            <a:endParaRPr/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•"/>
            </a:pPr>
            <a:r>
              <a:rPr b="0" i="0" lang="en-GB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Infected nodes can be vaccinated</a:t>
            </a:r>
            <a:endParaRPr/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•"/>
            </a:pPr>
            <a:r>
              <a:rPr b="0" i="0" lang="en-GB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Random vaccination scheme</a:t>
            </a:r>
            <a:endParaRPr/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Char char="•"/>
            </a:pPr>
            <a:r>
              <a:rPr b="0" i="0" lang="en-GB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Simplistic behaviour model</a:t>
            </a:r>
            <a:endParaRPr/>
          </a:p>
          <a:p>
            <a:pPr indent="0" lvl="1" marL="228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…and more!</a:t>
            </a:r>
            <a:endParaRPr/>
          </a:p>
          <a:p>
            <a:pPr indent="-762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5"/>
          <p:cNvSpPr txBox="1"/>
          <p:nvPr/>
        </p:nvSpPr>
        <p:spPr>
          <a:xfrm>
            <a:off x="1857374" y="4432479"/>
            <a:ext cx="4600574" cy="193899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3204" l="-820" r="0" t="-127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26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Results</a:t>
            </a:r>
            <a:endParaRPr/>
          </a:p>
        </p:txBody>
      </p:sp>
      <p:pic>
        <p:nvPicPr>
          <p:cNvPr id="718" name="Google Shape;71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7358" y="1230571"/>
            <a:ext cx="5784522" cy="4338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719" name="Google Shape;71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26"/>
          <p:cNvSpPr txBox="1"/>
          <p:nvPr/>
        </p:nvSpPr>
        <p:spPr>
          <a:xfrm>
            <a:off x="1352276" y="1618177"/>
            <a:ext cx="4911344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anti-vax population affect the number of cases in an outbreak?</a:t>
            </a:r>
            <a:endParaRPr/>
          </a:p>
          <a:p>
            <a:pPr indent="0" lvl="1" marL="228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28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6"/>
          <p:cNvSpPr txBox="1"/>
          <p:nvPr/>
        </p:nvSpPr>
        <p:spPr>
          <a:xfrm>
            <a:off x="7045378" y="5683600"/>
            <a:ext cx="49113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showing the number of cases in outbreaks with different amounts of anti-vaxxers present, over five years (endemic outbreaks plotted in purple)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Results</a:t>
            </a:r>
            <a:endParaRPr/>
          </a:p>
        </p:txBody>
      </p:sp>
      <p:pic>
        <p:nvPicPr>
          <p:cNvPr id="727" name="Google Shape;727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7358" y="1230571"/>
            <a:ext cx="5784522" cy="4338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728" name="Google Shape;72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27"/>
          <p:cNvSpPr txBox="1"/>
          <p:nvPr/>
        </p:nvSpPr>
        <p:spPr>
          <a:xfrm>
            <a:off x="1352276" y="1618177"/>
            <a:ext cx="4911344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anti-vax population affect the number of cases in an outbreak?</a:t>
            </a:r>
            <a:endParaRPr/>
          </a:p>
          <a:p>
            <a:pPr indent="0" lvl="1" marL="228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28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"/>
          <p:cNvSpPr txBox="1"/>
          <p:nvPr/>
        </p:nvSpPr>
        <p:spPr>
          <a:xfrm>
            <a:off x="1658792" y="2552029"/>
            <a:ext cx="4508290" cy="707886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Endemic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disease is present in the system in the long-term (such as flu)</a:t>
            </a:r>
            <a:endParaRPr/>
          </a:p>
        </p:txBody>
      </p:sp>
      <p:sp>
        <p:nvSpPr>
          <p:cNvPr id="731" name="Google Shape;731;p27"/>
          <p:cNvSpPr txBox="1"/>
          <p:nvPr/>
        </p:nvSpPr>
        <p:spPr>
          <a:xfrm>
            <a:off x="7045378" y="5683600"/>
            <a:ext cx="49113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showing the number of cases in outbreaks with different amounts of anti-vaxxers present, over five years (endemic outbreaks plotted in purple)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28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Results</a:t>
            </a:r>
            <a:endParaRPr/>
          </a:p>
        </p:txBody>
      </p:sp>
      <p:pic>
        <p:nvPicPr>
          <p:cNvPr id="737" name="Google Shape;737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7358" y="1230571"/>
            <a:ext cx="5784522" cy="4338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738" name="Google Shape;73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28"/>
          <p:cNvSpPr txBox="1"/>
          <p:nvPr/>
        </p:nvSpPr>
        <p:spPr>
          <a:xfrm>
            <a:off x="1352276" y="1618177"/>
            <a:ext cx="4911344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anti-vax population affect the number of cases in an outbreak?</a:t>
            </a:r>
            <a:endParaRPr/>
          </a:p>
          <a:p>
            <a:pPr indent="0" lvl="1" marL="228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2286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1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28"/>
          <p:cNvSpPr txBox="1"/>
          <p:nvPr/>
        </p:nvSpPr>
        <p:spPr>
          <a:xfrm>
            <a:off x="1658792" y="3550020"/>
            <a:ext cx="4508290" cy="25237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sustained outbreaks, increasing the anti-vax population </a:t>
            </a:r>
            <a:r>
              <a:rPr b="1" lang="en-GB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increases the number of cases</a:t>
            </a:r>
            <a:r>
              <a:rPr lang="en-GB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an outbreak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larger anti-vax population also </a:t>
            </a:r>
            <a:r>
              <a:rPr b="1" lang="en-GB" sz="2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increases the likelihood that disease will become endemic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28"/>
          <p:cNvSpPr txBox="1"/>
          <p:nvPr/>
        </p:nvSpPr>
        <p:spPr>
          <a:xfrm>
            <a:off x="1658792" y="2552029"/>
            <a:ext cx="4508290" cy="707886"/>
          </a:xfrm>
          <a:prstGeom prst="rect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Endemic</a:t>
            </a:r>
            <a:r>
              <a:rPr lang="en-GB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disease is present in the system in the long-term (such as flu)</a:t>
            </a:r>
            <a:endParaRPr/>
          </a:p>
        </p:txBody>
      </p:sp>
      <p:sp>
        <p:nvSpPr>
          <p:cNvPr id="742" name="Google Shape;742;p28"/>
          <p:cNvSpPr txBox="1"/>
          <p:nvPr/>
        </p:nvSpPr>
        <p:spPr>
          <a:xfrm>
            <a:off x="7045378" y="5683600"/>
            <a:ext cx="4911344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showing the number of cases in outbreaks with different amounts of anti-vaxxers present, over five years (endemic outbreaks plotted in purple)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9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Results</a:t>
            </a:r>
            <a:endParaRPr/>
          </a:p>
        </p:txBody>
      </p:sp>
      <p:pic>
        <p:nvPicPr>
          <p:cNvPr id="748" name="Google Shape;748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7358" y="1230571"/>
            <a:ext cx="5784521" cy="4338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749" name="Google Shape;74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29"/>
          <p:cNvSpPr txBox="1"/>
          <p:nvPr/>
        </p:nvSpPr>
        <p:spPr>
          <a:xfrm>
            <a:off x="1352276" y="1618177"/>
            <a:ext cx="4911344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does anti-vax population affect the number of cases in an endemic outbreak?</a:t>
            </a:r>
            <a:b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number of cases </a:t>
            </a:r>
            <a:r>
              <a:rPr b="1" i="0" lang="en-GB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follows an exponential trend 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the anti-vax population size</a:t>
            </a:r>
            <a:endParaRPr/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Therefore, it is </a:t>
            </a:r>
            <a:r>
              <a:rPr b="1" i="0" lang="en-GB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vital to keep the average anti-vax population low 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protect against the knock-on effect of any surges in anti-vaccination sentiment</a:t>
            </a:r>
            <a:endParaRPr/>
          </a:p>
          <a:p>
            <a:pPr indent="-101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29"/>
          <p:cNvSpPr txBox="1"/>
          <p:nvPr/>
        </p:nvSpPr>
        <p:spPr>
          <a:xfrm>
            <a:off x="7245592" y="5759861"/>
            <a:ext cx="450805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showing the exponential trend in the number of cases as a function of anti-vax proportion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Network basics</a:t>
            </a:r>
            <a:endParaRPr/>
          </a:p>
        </p:txBody>
      </p:sp>
      <p:pic>
        <p:nvPicPr>
          <p:cNvPr descr="A picture containing text&#10;&#10;Description automatically generated" id="142" name="Google Shape;14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3"/>
          <p:cNvSpPr txBox="1"/>
          <p:nvPr/>
        </p:nvSpPr>
        <p:spPr>
          <a:xfrm>
            <a:off x="1541990" y="1595906"/>
            <a:ext cx="5756278" cy="4908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collection of nodes, joined by edges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single point on a network (represents one person)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or edge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connection between two nodes, along which transmission can occur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Transmission (event)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 spread of a property from one node to another along an edge</a:t>
            </a:r>
            <a:endParaRPr/>
          </a:p>
          <a:p>
            <a:pPr indent="-101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" name="Google Shape;144;p3"/>
          <p:cNvGrpSpPr/>
          <p:nvPr/>
        </p:nvGrpSpPr>
        <p:grpSpPr>
          <a:xfrm>
            <a:off x="8094134" y="1751853"/>
            <a:ext cx="3231815" cy="3354293"/>
            <a:chOff x="9187642" y="2225434"/>
            <a:chExt cx="2307640" cy="2395094"/>
          </a:xfrm>
        </p:grpSpPr>
        <p:sp>
          <p:nvSpPr>
            <p:cNvPr id="145" name="Google Shape;145;p3"/>
            <p:cNvSpPr/>
            <p:nvPr/>
          </p:nvSpPr>
          <p:spPr>
            <a:xfrm>
              <a:off x="9187642" y="2699340"/>
              <a:ext cx="278461" cy="278461"/>
            </a:xfrm>
            <a:prstGeom prst="ellipse">
              <a:avLst/>
            </a:prstGeom>
            <a:solidFill>
              <a:schemeClr val="accent4"/>
            </a:solidFill>
            <a:ln cap="flat" cmpd="sng" w="762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206615" y="2225434"/>
              <a:ext cx="278461" cy="278461"/>
            </a:xfrm>
            <a:prstGeom prst="ellipse">
              <a:avLst/>
            </a:prstGeom>
            <a:solidFill>
              <a:schemeClr val="accent4"/>
            </a:solidFill>
            <a:ln cap="flat" cmpd="sng" w="762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1216821" y="2699657"/>
              <a:ext cx="278461" cy="278461"/>
            </a:xfrm>
            <a:prstGeom prst="ellipse">
              <a:avLst/>
            </a:prstGeom>
            <a:solidFill>
              <a:schemeClr val="accent4"/>
            </a:solidFill>
            <a:ln cap="flat" cmpd="sng" w="762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99A7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9187642" y="3811881"/>
              <a:ext cx="278461" cy="278461"/>
            </a:xfrm>
            <a:prstGeom prst="ellipse">
              <a:avLst/>
            </a:prstGeom>
            <a:solidFill>
              <a:schemeClr val="accent4"/>
            </a:solidFill>
            <a:ln cap="flat" cmpd="sng" w="762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10201151" y="4342067"/>
              <a:ext cx="278461" cy="278461"/>
            </a:xfrm>
            <a:prstGeom prst="ellipse">
              <a:avLst/>
            </a:prstGeom>
            <a:solidFill>
              <a:schemeClr val="accent4"/>
            </a:solidFill>
            <a:ln cap="flat" cmpd="sng" w="762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11216821" y="3811881"/>
              <a:ext cx="278461" cy="278461"/>
            </a:xfrm>
            <a:prstGeom prst="ellipse">
              <a:avLst/>
            </a:prstGeom>
            <a:solidFill>
              <a:schemeClr val="accent4"/>
            </a:solidFill>
            <a:ln cap="flat" cmpd="sng" w="762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" name="Google Shape;151;p3"/>
            <p:cNvGrpSpPr/>
            <p:nvPr/>
          </p:nvGrpSpPr>
          <p:grpSpPr>
            <a:xfrm>
              <a:off x="9326873" y="2364662"/>
              <a:ext cx="2029179" cy="2116746"/>
              <a:chOff x="8671134" y="2185778"/>
              <a:chExt cx="2623367" cy="2736576"/>
            </a:xfrm>
          </p:grpSpPr>
          <p:cxnSp>
            <p:nvCxnSpPr>
              <p:cNvPr id="152" name="Google Shape;152;p3"/>
              <p:cNvCxnSpPr>
                <a:stCxn id="145" idx="7"/>
                <a:endCxn id="146" idx="2"/>
              </p:cNvCxnSpPr>
              <p:nvPr/>
            </p:nvCxnSpPr>
            <p:spPr>
              <a:xfrm flipH="1" rot="10800000">
                <a:off x="8798413" y="2185778"/>
                <a:ext cx="1010100" cy="4854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3" name="Google Shape;153;p3"/>
              <p:cNvCxnSpPr>
                <a:stCxn id="145" idx="4"/>
                <a:endCxn id="148" idx="0"/>
              </p:cNvCxnSpPr>
              <p:nvPr/>
            </p:nvCxnSpPr>
            <p:spPr>
              <a:xfrm>
                <a:off x="8671134" y="2978458"/>
                <a:ext cx="0" cy="10782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4" name="Google Shape;154;p3"/>
              <p:cNvCxnSpPr>
                <a:stCxn id="148" idx="5"/>
                <a:endCxn id="149" idx="2"/>
              </p:cNvCxnSpPr>
              <p:nvPr/>
            </p:nvCxnSpPr>
            <p:spPr>
              <a:xfrm>
                <a:off x="8798413" y="4364055"/>
                <a:ext cx="1002900" cy="558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5" name="Google Shape;155;p3"/>
              <p:cNvCxnSpPr>
                <a:stCxn id="149" idx="6"/>
                <a:endCxn id="150" idx="3"/>
              </p:cNvCxnSpPr>
              <p:nvPr/>
            </p:nvCxnSpPr>
            <p:spPr>
              <a:xfrm flipH="1" rot="10800000">
                <a:off x="10161420" y="4363912"/>
                <a:ext cx="1005900" cy="5583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6" name="Google Shape;156;p3"/>
              <p:cNvCxnSpPr>
                <a:stCxn id="146" idx="6"/>
                <a:endCxn id="147" idx="1"/>
              </p:cNvCxnSpPr>
              <p:nvPr/>
            </p:nvCxnSpPr>
            <p:spPr>
              <a:xfrm>
                <a:off x="10168484" y="2185782"/>
                <a:ext cx="998700" cy="4857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157" name="Google Shape;157;p3"/>
              <p:cNvCxnSpPr>
                <a:stCxn id="147" idx="4"/>
                <a:endCxn id="150" idx="0"/>
              </p:cNvCxnSpPr>
              <p:nvPr/>
            </p:nvCxnSpPr>
            <p:spPr>
              <a:xfrm>
                <a:off x="11294501" y="2978868"/>
                <a:ext cx="0" cy="10779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accent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  <p:cxnSp>
          <p:nvCxnSpPr>
            <p:cNvPr id="158" name="Google Shape;158;p3"/>
            <p:cNvCxnSpPr>
              <a:stCxn id="145" idx="5"/>
              <a:endCxn id="150" idx="1"/>
            </p:cNvCxnSpPr>
            <p:nvPr/>
          </p:nvCxnSpPr>
          <p:spPr>
            <a:xfrm>
              <a:off x="9425323" y="2937021"/>
              <a:ext cx="1832400" cy="915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59" name="Google Shape;159;p3"/>
            <p:cNvCxnSpPr>
              <a:stCxn id="148" idx="7"/>
              <a:endCxn id="146" idx="3"/>
            </p:cNvCxnSpPr>
            <p:nvPr/>
          </p:nvCxnSpPr>
          <p:spPr>
            <a:xfrm flipH="1" rot="10800000">
              <a:off x="9425323" y="2463061"/>
              <a:ext cx="822000" cy="13896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0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Results</a:t>
            </a:r>
            <a:endParaRPr/>
          </a:p>
        </p:txBody>
      </p:sp>
      <p:pic>
        <p:nvPicPr>
          <p:cNvPr descr="Chart, box and whisker chart&#10;&#10;Description automatically generated" id="757" name="Google Shape;757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3935" y="1386721"/>
            <a:ext cx="5784522" cy="43383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&#10;&#10;Description automatically generated" id="758" name="Google Shape;75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759" name="Google Shape;759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5196" y="1302100"/>
            <a:ext cx="5842000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30"/>
          <p:cNvSpPr txBox="1"/>
          <p:nvPr/>
        </p:nvSpPr>
        <p:spPr>
          <a:xfrm>
            <a:off x="1352276" y="1618177"/>
            <a:ext cx="4911344" cy="4338391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751" l="0" r="0" t="-584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761" name="Google Shape;761;p30"/>
          <p:cNvSpPr txBox="1"/>
          <p:nvPr/>
        </p:nvSpPr>
        <p:spPr>
          <a:xfrm>
            <a:off x="7429230" y="5725113"/>
            <a:ext cx="41739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showing the increase in the likelihood of endemic disease for larger anti-vax populations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31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Results</a:t>
            </a:r>
            <a:endParaRPr/>
          </a:p>
        </p:txBody>
      </p:sp>
      <p:pic>
        <p:nvPicPr>
          <p:cNvPr descr="A picture containing text&#10;&#10;Description automatically generated" id="767" name="Google Shape;76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31"/>
          <p:cNvSpPr txBox="1"/>
          <p:nvPr/>
        </p:nvSpPr>
        <p:spPr>
          <a:xfrm>
            <a:off x="1352276" y="1618177"/>
            <a:ext cx="4853652" cy="43383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 the model consistent with previous studies?</a:t>
            </a:r>
            <a:br>
              <a:rPr b="1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Papst </a:t>
            </a:r>
            <a:r>
              <a:rPr b="0" i="1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mathematically modelled vaccine uptake and </a:t>
            </a:r>
            <a:r>
              <a:rPr b="1" i="0" lang="en-GB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predicted “cycles” 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high vaccination levels and high active cases</a:t>
            </a:r>
            <a:endParaRPr/>
          </a:p>
          <a:p>
            <a:pPr indent="-228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</a:pP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This model produces similar cyclic results, with </a:t>
            </a:r>
            <a:r>
              <a:rPr b="1" i="0" lang="en-GB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additional complex features</a:t>
            </a:r>
            <a:r>
              <a:rPr b="0" i="0" lang="en-GB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due to the random nature of the network model</a:t>
            </a:r>
            <a:endParaRPr b="0" i="0" sz="2000" u="none" cap="none" strike="noStrike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31"/>
          <p:cNvSpPr txBox="1"/>
          <p:nvPr/>
        </p:nvSpPr>
        <p:spPr>
          <a:xfrm>
            <a:off x="6458863" y="5762299"/>
            <a:ext cx="523701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Top: immune nodes vs. active cases for first 10 years of an endemic outbreak. Bottom left: an observed “cycle”. Bottom right: complex behaviour due to randomness</a:t>
            </a:r>
            <a:endParaRPr/>
          </a:p>
        </p:txBody>
      </p:sp>
      <p:grpSp>
        <p:nvGrpSpPr>
          <p:cNvPr id="770" name="Google Shape;770;p31"/>
          <p:cNvGrpSpPr/>
          <p:nvPr/>
        </p:nvGrpSpPr>
        <p:grpSpPr>
          <a:xfrm>
            <a:off x="6027982" y="470055"/>
            <a:ext cx="5822702" cy="5384614"/>
            <a:chOff x="6205928" y="602826"/>
            <a:chExt cx="5822702" cy="5384614"/>
          </a:xfrm>
        </p:grpSpPr>
        <p:pic>
          <p:nvPicPr>
            <p:cNvPr descr="Chart, scatter chart&#10;&#10;Description automatically generated" id="771" name="Google Shape;771;p3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813503" y="602826"/>
              <a:ext cx="4853651" cy="3052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&#10;&#10;Description automatically generated" id="772" name="Google Shape;772;p31"/>
            <p:cNvPicPr preferRelativeResize="0"/>
            <p:nvPr/>
          </p:nvPicPr>
          <p:blipFill rotWithShape="1">
            <a:blip r:embed="rId5">
              <a:alphaModFix/>
            </a:blip>
            <a:srcRect b="34861" l="57006" r="0" t="34535"/>
            <a:stretch/>
          </p:blipFill>
          <p:spPr>
            <a:xfrm>
              <a:off x="6410770" y="3717282"/>
              <a:ext cx="2844549" cy="2098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hart&#10;&#10;Description automatically generated" id="773" name="Google Shape;773;p31"/>
            <p:cNvPicPr preferRelativeResize="0"/>
            <p:nvPr/>
          </p:nvPicPr>
          <p:blipFill rotWithShape="1">
            <a:blip r:embed="rId5">
              <a:alphaModFix/>
            </a:blip>
            <a:srcRect b="0" l="57006" r="0" t="69396"/>
            <a:stretch/>
          </p:blipFill>
          <p:spPr>
            <a:xfrm>
              <a:off x="9184081" y="3686450"/>
              <a:ext cx="2844549" cy="20986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4" name="Google Shape;774;p31"/>
            <p:cNvSpPr/>
            <p:nvPr/>
          </p:nvSpPr>
          <p:spPr>
            <a:xfrm>
              <a:off x="6205928" y="3537679"/>
              <a:ext cx="359764" cy="52465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6230888" y="5462785"/>
              <a:ext cx="359764" cy="52465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9075436" y="3672313"/>
              <a:ext cx="359764" cy="345052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6891174" y="3889810"/>
              <a:ext cx="359764" cy="52465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9627922" y="3955350"/>
              <a:ext cx="359764" cy="524655"/>
            </a:xfrm>
            <a:prstGeom prst="rect">
              <a:avLst/>
            </a:prstGeom>
            <a:solidFill>
              <a:schemeClr val="lt1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9" name="Google Shape;779;p31"/>
          <p:cNvSpPr txBox="1"/>
          <p:nvPr/>
        </p:nvSpPr>
        <p:spPr>
          <a:xfrm>
            <a:off x="1398862" y="6518628"/>
            <a:ext cx="9853322" cy="2306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/>
          <a:p>
            <a:pPr indent="0" lvl="0" marL="19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[10] I. Papst </a:t>
            </a:r>
            <a:r>
              <a:rPr i="1"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(2021). Modeling the interplay between seasonal flu outcomes and individual vaccination decisions. </a:t>
            </a:r>
            <a:r>
              <a:rPr i="1"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preprint 2101.07926.</a:t>
            </a:r>
            <a:endParaRPr b="1"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32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Scope for future work</a:t>
            </a:r>
            <a:endParaRPr/>
          </a:p>
        </p:txBody>
      </p:sp>
      <p:sp>
        <p:nvSpPr>
          <p:cNvPr id="785" name="Google Shape;785;p32"/>
          <p:cNvSpPr txBox="1"/>
          <p:nvPr>
            <p:ph idx="1" type="body"/>
          </p:nvPr>
        </p:nvSpPr>
        <p:spPr>
          <a:xfrm>
            <a:off x="1377479" y="1563330"/>
            <a:ext cx="5729903" cy="45353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Further sophistication of model</a:t>
            </a:r>
            <a:endParaRPr/>
          </a:p>
          <a:p>
            <a:pPr indent="-2286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b="1" lang="en-GB" sz="2200">
                <a:solidFill>
                  <a:schemeClr val="accent2"/>
                </a:solidFill>
              </a:rPr>
              <a:t>Making the network dynamic</a:t>
            </a:r>
            <a:r>
              <a:rPr lang="en-GB" sz="2200">
                <a:solidFill>
                  <a:schemeClr val="dk1"/>
                </a:solidFill>
              </a:rPr>
              <a:t>: remove and add nodes and edges over time, change the position and amount of links</a:t>
            </a:r>
            <a:endParaRPr/>
          </a:p>
          <a:p>
            <a:pPr indent="-2286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200"/>
              <a:buChar char="•"/>
            </a:pPr>
            <a:r>
              <a:rPr b="1" lang="en-GB" sz="2200">
                <a:solidFill>
                  <a:schemeClr val="accent2"/>
                </a:solidFill>
              </a:rPr>
              <a:t>Allow multiple variants</a:t>
            </a:r>
            <a:r>
              <a:rPr lang="en-GB" sz="2200">
                <a:solidFill>
                  <a:schemeClr val="dk1"/>
                </a:solidFill>
              </a:rPr>
              <a:t> running in parallel, perhaps with different vaccination resistance levels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Apply model to the study of real diseases such as COVID-19 and flu</a:t>
            </a:r>
            <a:endParaRPr sz="2200">
              <a:solidFill>
                <a:schemeClr val="dk1"/>
              </a:solidFill>
            </a:endParaRPr>
          </a:p>
          <a:p>
            <a:pPr indent="-762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descr="A picture containing text&#10;&#10;Description automatically generated" id="786" name="Google Shape;786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32"/>
          <p:cNvSpPr txBox="1"/>
          <p:nvPr/>
        </p:nvSpPr>
        <p:spPr>
          <a:xfrm>
            <a:off x="1398862" y="6353210"/>
            <a:ext cx="9853322" cy="396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/>
          </a:bodyPr>
          <a:lstStyle/>
          <a:p>
            <a:pPr indent="0" lvl="0" marL="19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[10] I. Papst </a:t>
            </a:r>
            <a:r>
              <a:rPr i="1"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(2021). Modeling the interplay between seasonal flu outcomes and individual vaccination decisions. </a:t>
            </a:r>
            <a:r>
              <a:rPr i="1"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preprint 2101.07926.</a:t>
            </a:r>
            <a:b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[11] Our World in Data (2022). </a:t>
            </a:r>
            <a:r>
              <a:rPr lang="en-GB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COVID-19 Data Explorer</a:t>
            </a:r>
            <a:r>
              <a:rPr lang="en-GB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Retrieved 24/03/22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1"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32"/>
          <p:cNvSpPr txBox="1"/>
          <p:nvPr/>
        </p:nvSpPr>
        <p:spPr>
          <a:xfrm>
            <a:off x="7564465" y="5058596"/>
            <a:ext cx="38985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Daily confirmed COVID-19 cases in the UK since February 2020 (7 day rolling avg.) [11]</a:t>
            </a:r>
            <a:endParaRPr/>
          </a:p>
        </p:txBody>
      </p:sp>
      <p:pic>
        <p:nvPicPr>
          <p:cNvPr descr="Chart, line chart&#10;&#10;Description automatically generated" id="789" name="Google Shape;789;p32"/>
          <p:cNvPicPr preferRelativeResize="0"/>
          <p:nvPr/>
        </p:nvPicPr>
        <p:blipFill rotWithShape="1">
          <a:blip r:embed="rId5">
            <a:alphaModFix/>
          </a:blip>
          <a:srcRect b="0" l="0" r="15761" t="0"/>
          <a:stretch/>
        </p:blipFill>
        <p:spPr>
          <a:xfrm>
            <a:off x="7564465" y="1593214"/>
            <a:ext cx="3898596" cy="3265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3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Conclusion</a:t>
            </a:r>
            <a:endParaRPr/>
          </a:p>
        </p:txBody>
      </p:sp>
      <p:sp>
        <p:nvSpPr>
          <p:cNvPr id="795" name="Google Shape;795;p33"/>
          <p:cNvSpPr txBox="1"/>
          <p:nvPr>
            <p:ph idx="1" type="body"/>
          </p:nvPr>
        </p:nvSpPr>
        <p:spPr>
          <a:xfrm>
            <a:off x="1377479" y="1704362"/>
            <a:ext cx="5744696" cy="43942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Created a custom age-based heterogeneous network and incorporated custom disease and behaviour models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Produced reasonable results for the effects of anti-vaccination populations on outbreaks</a:t>
            </a:r>
            <a:endParaRPr/>
          </a:p>
          <a:p>
            <a:pPr indent="-228600" lvl="1" marL="4572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Char char="•"/>
            </a:pPr>
            <a:r>
              <a:rPr lang="en-GB" sz="2400">
                <a:solidFill>
                  <a:schemeClr val="dk1"/>
                </a:solidFill>
              </a:rPr>
              <a:t>Lots of future scope for the expansion and application of this model</a:t>
            </a:r>
            <a:endParaRPr sz="2200">
              <a:solidFill>
                <a:schemeClr val="dk1"/>
              </a:solidFill>
            </a:endParaRPr>
          </a:p>
          <a:p>
            <a:pPr indent="-76200" lvl="2" marL="68580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2400">
              <a:solidFill>
                <a:schemeClr val="dk1"/>
              </a:solidFill>
              <a:highlight>
                <a:srgbClr val="FFFF00"/>
              </a:highlight>
            </a:endParaRPr>
          </a:p>
        </p:txBody>
      </p:sp>
      <p:pic>
        <p:nvPicPr>
          <p:cNvPr descr="A picture containing text&#10;&#10;Description automatically generated" id="796" name="Google Shape;796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7" name="Google Shape;797;p33"/>
          <p:cNvGrpSpPr/>
          <p:nvPr/>
        </p:nvGrpSpPr>
        <p:grpSpPr>
          <a:xfrm>
            <a:off x="7535058" y="1396202"/>
            <a:ext cx="3902742" cy="3832036"/>
            <a:chOff x="7758546" y="1427019"/>
            <a:chExt cx="3712059" cy="3644808"/>
          </a:xfrm>
        </p:grpSpPr>
        <p:pic>
          <p:nvPicPr>
            <p:cNvPr descr="Connections with solid fill" id="798" name="Google Shape;79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357185" y="2072803"/>
              <a:ext cx="2620845" cy="26077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hought bubble with solid fill" id="799" name="Google Shape;799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398287" y="1427019"/>
              <a:ext cx="996660" cy="991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hought bubble with solid fill" id="800" name="Google Shape;800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758606" y="2519420"/>
              <a:ext cx="711999" cy="7084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hought bubble with solid fill" id="801" name="Google Shape;801;p3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flipH="1">
              <a:off x="8688686" y="1561138"/>
              <a:ext cx="815642" cy="8115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hought bubble with solid fill" id="802" name="Google Shape;802;p3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 flipH="1">
              <a:off x="7758546" y="2007754"/>
              <a:ext cx="996658" cy="9916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hought bubble with solid fill" id="803" name="Google Shape;803;p3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 flipH="1" rot="10800000">
              <a:off x="9996415" y="3948250"/>
              <a:ext cx="1099958" cy="1094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Thought bubble with solid fill" id="804" name="Google Shape;804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10800000">
              <a:off x="8252927" y="4363389"/>
              <a:ext cx="711999" cy="7084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5" name="Google Shape;805;p33"/>
            <p:cNvSpPr txBox="1"/>
            <p:nvPr/>
          </p:nvSpPr>
          <p:spPr>
            <a:xfrm>
              <a:off x="9016028" y="1720124"/>
              <a:ext cx="1224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!</a:t>
              </a:r>
              <a:endParaRPr/>
            </a:p>
          </p:txBody>
        </p:sp>
        <p:sp>
          <p:nvSpPr>
            <p:cNvPr id="806" name="Google Shape;806;p33"/>
            <p:cNvSpPr txBox="1"/>
            <p:nvPr/>
          </p:nvSpPr>
          <p:spPr>
            <a:xfrm>
              <a:off x="8537558" y="4626188"/>
              <a:ext cx="1224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8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!</a:t>
              </a:r>
              <a:endParaRPr/>
            </a:p>
          </p:txBody>
        </p:sp>
        <p:sp>
          <p:nvSpPr>
            <p:cNvPr id="807" name="Google Shape;807;p33"/>
            <p:cNvSpPr txBox="1"/>
            <p:nvPr/>
          </p:nvSpPr>
          <p:spPr>
            <a:xfrm>
              <a:off x="10734701" y="1634968"/>
              <a:ext cx="3603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?</a:t>
              </a:r>
              <a:endParaRPr/>
            </a:p>
          </p:txBody>
        </p:sp>
        <p:pic>
          <p:nvPicPr>
            <p:cNvPr descr="Woozy face outline with solid fill" id="808" name="Google Shape;808;p3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087360" y="2229865"/>
              <a:ext cx="336872" cy="3368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33"/>
            <p:cNvSpPr txBox="1"/>
            <p:nvPr/>
          </p:nvSpPr>
          <p:spPr>
            <a:xfrm>
              <a:off x="10902128" y="2546847"/>
              <a:ext cx="360319" cy="40011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00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  <p:sp>
          <p:nvSpPr>
            <p:cNvPr id="810" name="Google Shape;810;p33"/>
            <p:cNvSpPr txBox="1"/>
            <p:nvPr/>
          </p:nvSpPr>
          <p:spPr>
            <a:xfrm>
              <a:off x="10324131" y="4318709"/>
              <a:ext cx="36031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2400">
                  <a:solidFill>
                    <a:schemeClr val="accent6"/>
                  </a:solidFill>
                  <a:latin typeface="Arial"/>
                  <a:ea typeface="Arial"/>
                  <a:cs typeface="Arial"/>
                  <a:sym typeface="Arial"/>
                </a:rPr>
                <a:t>…</a:t>
              </a:r>
              <a:endParaRPr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olourful circles linked with lines representing a network" id="816" name="Google Shape;816;p34"/>
          <p:cNvPicPr preferRelativeResize="0"/>
          <p:nvPr/>
        </p:nvPicPr>
        <p:blipFill rotWithShape="1">
          <a:blip r:embed="rId3">
            <a:alphaModFix/>
          </a:blip>
          <a:srcRect b="29428" l="69530" r="530" t="9760"/>
          <a:stretch/>
        </p:blipFill>
        <p:spPr>
          <a:xfrm>
            <a:off x="1778" y="10"/>
            <a:ext cx="5104833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34"/>
          <p:cNvSpPr/>
          <p:nvPr/>
        </p:nvSpPr>
        <p:spPr>
          <a:xfrm>
            <a:off x="0" y="1375492"/>
            <a:ext cx="2770698" cy="5482505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34"/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>
            <a:gsLst>
              <a:gs pos="0">
                <a:srgbClr val="0BA5E8">
                  <a:alpha val="49803"/>
                </a:srgbClr>
              </a:gs>
              <a:gs pos="25000">
                <a:srgbClr val="5066E1">
                  <a:alpha val="60000"/>
                </a:srgbClr>
              </a:gs>
              <a:gs pos="50000">
                <a:srgbClr val="894EC0">
                  <a:alpha val="54901"/>
                </a:srgbClr>
              </a:gs>
              <a:gs pos="81000">
                <a:srgbClr val="E54196">
                  <a:alpha val="49803"/>
                </a:srgbClr>
              </a:gs>
              <a:gs pos="99000">
                <a:srgbClr val="BE4449">
                  <a:alpha val="49803"/>
                </a:srgbClr>
              </a:gs>
              <a:gs pos="100000">
                <a:srgbClr val="BE4449">
                  <a:alpha val="49803"/>
                </a:srgbClr>
              </a:gs>
            </a:gsLst>
            <a:path path="circle">
              <a:fillToRect b="100%" r="100%"/>
            </a:path>
            <a:tileRect l="-100%" t="-100%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34"/>
          <p:cNvSpPr txBox="1"/>
          <p:nvPr>
            <p:ph type="ctrTitle"/>
          </p:nvPr>
        </p:nvSpPr>
        <p:spPr>
          <a:xfrm>
            <a:off x="5650727" y="2039874"/>
            <a:ext cx="5657899" cy="2658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Font typeface="Arial"/>
              <a:buNone/>
            </a:pPr>
            <a:r>
              <a:rPr lang="en-GB" sz="5600"/>
              <a:t>Thank you for listening!</a:t>
            </a:r>
            <a:endParaRPr/>
          </a:p>
        </p:txBody>
      </p:sp>
      <p:sp>
        <p:nvSpPr>
          <p:cNvPr id="820" name="Google Shape;820;p34"/>
          <p:cNvSpPr txBox="1"/>
          <p:nvPr>
            <p:ph idx="1" type="subTitle"/>
          </p:nvPr>
        </p:nvSpPr>
        <p:spPr>
          <a:xfrm>
            <a:off x="5650727" y="4077898"/>
            <a:ext cx="5657899" cy="50861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b="1" lang="en-GB" sz="3200"/>
              <a:t>I will now take any questions.</a:t>
            </a:r>
            <a:endParaRPr/>
          </a:p>
        </p:txBody>
      </p:sp>
      <p:pic>
        <p:nvPicPr>
          <p:cNvPr descr="A picture containing text&#10;&#10;Description automatically generated" id="821" name="Google Shape;8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803" y="35164"/>
            <a:ext cx="1373567" cy="1308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35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Supplement: Papst </a:t>
            </a:r>
            <a:r>
              <a:rPr i="1" lang="en-GB" sz="4800">
                <a:solidFill>
                  <a:schemeClr val="dk1"/>
                </a:solidFill>
              </a:rPr>
              <a:t>et al. </a:t>
            </a:r>
            <a:r>
              <a:rPr lang="en-GB" sz="4800">
                <a:solidFill>
                  <a:schemeClr val="dk1"/>
                </a:solidFill>
              </a:rPr>
              <a:t>cycles</a:t>
            </a:r>
            <a:endParaRPr/>
          </a:p>
        </p:txBody>
      </p:sp>
      <p:pic>
        <p:nvPicPr>
          <p:cNvPr descr="A picture containing text&#10;&#10;Description automatically generated" id="827" name="Google Shape;827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828" name="Google Shape;8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4929" y="1739321"/>
            <a:ext cx="5064591" cy="31854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, scatter chart&#10;&#10;Description automatically generated" id="829" name="Google Shape;829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51368" y="1739322"/>
            <a:ext cx="5064591" cy="3185467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35"/>
          <p:cNvSpPr txBox="1"/>
          <p:nvPr/>
        </p:nvSpPr>
        <p:spPr>
          <a:xfrm>
            <a:off x="1768120" y="5101128"/>
            <a:ext cx="389859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No. of active cases vs. no. of immune nodes for an outbreak with immunity time period of 90 days for both post-case and vaccination</a:t>
            </a:r>
            <a:endParaRPr/>
          </a:p>
        </p:txBody>
      </p:sp>
      <p:sp>
        <p:nvSpPr>
          <p:cNvPr id="831" name="Google Shape;831;p35"/>
          <p:cNvSpPr txBox="1"/>
          <p:nvPr/>
        </p:nvSpPr>
        <p:spPr>
          <a:xfrm>
            <a:off x="6971492" y="5101128"/>
            <a:ext cx="3898596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No. of active cases vs. no. of immune nodes for an outbreak with 20 days post-case immunity, 90 days post-vaccination immunity</a:t>
            </a:r>
            <a:endParaRPr/>
          </a:p>
        </p:txBody>
      </p:sp>
      <p:sp>
        <p:nvSpPr>
          <p:cNvPr id="832" name="Google Shape;832;p35"/>
          <p:cNvSpPr txBox="1"/>
          <p:nvPr/>
        </p:nvSpPr>
        <p:spPr>
          <a:xfrm>
            <a:off x="1494929" y="6476166"/>
            <a:ext cx="9853322" cy="346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 fontScale="92500"/>
          </a:bodyPr>
          <a:lstStyle/>
          <a:p>
            <a:pPr indent="0" lvl="0" marL="19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[10] I. Papst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(2021). Modeling the interplay between seasonal flu outcomes and individual vaccination decisions.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preprint 2101.07926.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36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Supplement: Papst </a:t>
            </a:r>
            <a:r>
              <a:rPr i="1" lang="en-GB" sz="4800">
                <a:solidFill>
                  <a:schemeClr val="dk1"/>
                </a:solidFill>
              </a:rPr>
              <a:t>et al. </a:t>
            </a:r>
            <a:r>
              <a:rPr lang="en-GB" sz="4800">
                <a:solidFill>
                  <a:schemeClr val="dk1"/>
                </a:solidFill>
              </a:rPr>
              <a:t>cycles</a:t>
            </a:r>
            <a:endParaRPr/>
          </a:p>
        </p:txBody>
      </p:sp>
      <p:pic>
        <p:nvPicPr>
          <p:cNvPr descr="A picture containing text&#10;&#10;Description automatically generated" id="838" name="Google Shape;8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36"/>
          <p:cNvSpPr txBox="1"/>
          <p:nvPr/>
        </p:nvSpPr>
        <p:spPr>
          <a:xfrm>
            <a:off x="1893263" y="5201893"/>
            <a:ext cx="38985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 cycle: consistent periodic cycling with decreasing radius (day 790-1741)</a:t>
            </a:r>
            <a:endParaRPr/>
          </a:p>
        </p:txBody>
      </p:sp>
      <p:sp>
        <p:nvSpPr>
          <p:cNvPr id="840" name="Google Shape;840;p36"/>
          <p:cNvSpPr txBox="1"/>
          <p:nvPr/>
        </p:nvSpPr>
        <p:spPr>
          <a:xfrm>
            <a:off x="1494929" y="6476166"/>
            <a:ext cx="9853322" cy="3466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rmAutofit fontScale="92500"/>
          </a:bodyPr>
          <a:lstStyle/>
          <a:p>
            <a:pPr indent="0" lvl="0" marL="1944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[10] I. Papst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(2021). Modeling the interplay between seasonal flu outcomes and individual vaccination decisions. </a:t>
            </a:r>
            <a:r>
              <a:rPr i="1"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arXiv</a:t>
            </a:r>
            <a:r>
              <a:rPr lang="en-GB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preprint 2101.07926.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hart, scatter chart&#10;&#10;Description automatically generated" id="841" name="Google Shape;841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2499" y="1546034"/>
            <a:ext cx="4740124" cy="35550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art&#10;&#10;Description automatically generated" id="842" name="Google Shape;842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08244" y="1546034"/>
            <a:ext cx="4740124" cy="3555093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p36"/>
          <p:cNvSpPr txBox="1"/>
          <p:nvPr/>
        </p:nvSpPr>
        <p:spPr>
          <a:xfrm>
            <a:off x="6929008" y="5201893"/>
            <a:ext cx="389859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Second cycle: second example of “blowout” leading to a larger loop(day 1680-1812)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7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Supplement: biased voter model</a:t>
            </a:r>
            <a:endParaRPr/>
          </a:p>
        </p:txBody>
      </p:sp>
      <p:pic>
        <p:nvPicPr>
          <p:cNvPr descr="A picture containing text&#10;&#10;Description automatically generated" id="849" name="Google Shape;84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37"/>
          <p:cNvSpPr/>
          <p:nvPr/>
        </p:nvSpPr>
        <p:spPr>
          <a:xfrm>
            <a:off x="4419603" y="3344029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S=0.24</a:t>
            </a:r>
            <a:endParaRPr/>
          </a:p>
        </p:txBody>
      </p:sp>
      <p:sp>
        <p:nvSpPr>
          <p:cNvPr id="851" name="Google Shape;851;p37"/>
          <p:cNvSpPr/>
          <p:nvPr/>
        </p:nvSpPr>
        <p:spPr>
          <a:xfrm>
            <a:off x="2150531" y="4481287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S=0.35</a:t>
            </a:r>
            <a:endParaRPr/>
          </a:p>
        </p:txBody>
      </p:sp>
      <p:sp>
        <p:nvSpPr>
          <p:cNvPr id="852" name="Google Shape;852;p37"/>
          <p:cNvSpPr/>
          <p:nvPr/>
        </p:nvSpPr>
        <p:spPr>
          <a:xfrm>
            <a:off x="2150531" y="2162823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S=0.18</a:t>
            </a:r>
            <a:endParaRPr/>
          </a:p>
        </p:txBody>
      </p:sp>
      <p:sp>
        <p:nvSpPr>
          <p:cNvPr id="853" name="Google Shape;853;p37"/>
          <p:cNvSpPr/>
          <p:nvPr/>
        </p:nvSpPr>
        <p:spPr>
          <a:xfrm>
            <a:off x="6502412" y="2168278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S=0.82</a:t>
            </a:r>
            <a:endParaRPr/>
          </a:p>
        </p:txBody>
      </p:sp>
      <p:sp>
        <p:nvSpPr>
          <p:cNvPr id="854" name="Google Shape;854;p37"/>
          <p:cNvSpPr/>
          <p:nvPr/>
        </p:nvSpPr>
        <p:spPr>
          <a:xfrm>
            <a:off x="6502412" y="4476760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S=0.47</a:t>
            </a:r>
            <a:endParaRPr/>
          </a:p>
        </p:txBody>
      </p:sp>
      <p:cxnSp>
        <p:nvCxnSpPr>
          <p:cNvPr id="855" name="Google Shape;855;p37"/>
          <p:cNvCxnSpPr>
            <a:stCxn id="850" idx="7"/>
            <a:endCxn id="853" idx="2"/>
          </p:cNvCxnSpPr>
          <p:nvPr/>
        </p:nvCxnSpPr>
        <p:spPr>
          <a:xfrm flipH="1" rot="10800000">
            <a:off x="5474709" y="2786457"/>
            <a:ext cx="1027800" cy="7386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6" name="Google Shape;856;p37"/>
          <p:cNvCxnSpPr>
            <a:stCxn id="850" idx="5"/>
            <a:endCxn id="854" idx="2"/>
          </p:cNvCxnSpPr>
          <p:nvPr/>
        </p:nvCxnSpPr>
        <p:spPr>
          <a:xfrm>
            <a:off x="5474709" y="4399135"/>
            <a:ext cx="1027800" cy="6957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7" name="Google Shape;857;p37"/>
          <p:cNvCxnSpPr>
            <a:stCxn id="852" idx="5"/>
            <a:endCxn id="850" idx="2"/>
          </p:cNvCxnSpPr>
          <p:nvPr/>
        </p:nvCxnSpPr>
        <p:spPr>
          <a:xfrm>
            <a:off x="3205637" y="3217929"/>
            <a:ext cx="1214100" cy="7443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8" name="Google Shape;858;p37"/>
          <p:cNvCxnSpPr>
            <a:stCxn id="852" idx="6"/>
            <a:endCxn id="850" idx="1"/>
          </p:cNvCxnSpPr>
          <p:nvPr/>
        </p:nvCxnSpPr>
        <p:spPr>
          <a:xfrm>
            <a:off x="3386665" y="2780890"/>
            <a:ext cx="1214100" cy="7443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9" name="Google Shape;859;p37"/>
          <p:cNvCxnSpPr>
            <a:stCxn id="850" idx="3"/>
            <a:endCxn id="851" idx="6"/>
          </p:cNvCxnSpPr>
          <p:nvPr/>
        </p:nvCxnSpPr>
        <p:spPr>
          <a:xfrm flipH="1">
            <a:off x="3386531" y="4399135"/>
            <a:ext cx="1214100" cy="70020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0" name="Google Shape;860;p37"/>
          <p:cNvSpPr txBox="1"/>
          <p:nvPr/>
        </p:nvSpPr>
        <p:spPr>
          <a:xfrm>
            <a:off x="8669914" y="1793171"/>
            <a:ext cx="296331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Behavioural contact only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Physical contact only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Physical and behavioural contact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8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Supplement: biased voter model</a:t>
            </a:r>
            <a:endParaRPr/>
          </a:p>
        </p:txBody>
      </p:sp>
      <p:pic>
        <p:nvPicPr>
          <p:cNvPr descr="A picture containing text&#10;&#10;Description automatically generated" id="866" name="Google Shape;86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38"/>
          <p:cNvSpPr/>
          <p:nvPr/>
        </p:nvSpPr>
        <p:spPr>
          <a:xfrm>
            <a:off x="4419603" y="3344029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S=0.24</a:t>
            </a:r>
            <a:endParaRPr/>
          </a:p>
        </p:txBody>
      </p:sp>
      <p:sp>
        <p:nvSpPr>
          <p:cNvPr id="868" name="Google Shape;868;p38"/>
          <p:cNvSpPr/>
          <p:nvPr/>
        </p:nvSpPr>
        <p:spPr>
          <a:xfrm>
            <a:off x="2150531" y="4481287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CBEE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S=0.35</a:t>
            </a:r>
            <a:endParaRPr/>
          </a:p>
        </p:txBody>
      </p:sp>
      <p:sp>
        <p:nvSpPr>
          <p:cNvPr id="869" name="Google Shape;869;p38"/>
          <p:cNvSpPr/>
          <p:nvPr/>
        </p:nvSpPr>
        <p:spPr>
          <a:xfrm>
            <a:off x="2150531" y="2162823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S=0.18</a:t>
            </a:r>
            <a:endParaRPr/>
          </a:p>
        </p:txBody>
      </p:sp>
      <p:sp>
        <p:nvSpPr>
          <p:cNvPr id="870" name="Google Shape;870;p38"/>
          <p:cNvSpPr/>
          <p:nvPr/>
        </p:nvSpPr>
        <p:spPr>
          <a:xfrm>
            <a:off x="6502412" y="2168278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S=0.82</a:t>
            </a:r>
            <a:endParaRPr/>
          </a:p>
        </p:txBody>
      </p:sp>
      <p:sp>
        <p:nvSpPr>
          <p:cNvPr id="871" name="Google Shape;871;p38"/>
          <p:cNvSpPr/>
          <p:nvPr/>
        </p:nvSpPr>
        <p:spPr>
          <a:xfrm>
            <a:off x="6502412" y="4476760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S=0.47</a:t>
            </a:r>
            <a:endParaRPr/>
          </a:p>
        </p:txBody>
      </p:sp>
      <p:cxnSp>
        <p:nvCxnSpPr>
          <p:cNvPr id="872" name="Google Shape;872;p38"/>
          <p:cNvCxnSpPr>
            <a:stCxn id="867" idx="7"/>
            <a:endCxn id="870" idx="2"/>
          </p:cNvCxnSpPr>
          <p:nvPr/>
        </p:nvCxnSpPr>
        <p:spPr>
          <a:xfrm flipH="1" rot="10800000">
            <a:off x="5474709" y="2786457"/>
            <a:ext cx="1027800" cy="7386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3" name="Google Shape;873;p38"/>
          <p:cNvCxnSpPr>
            <a:stCxn id="867" idx="5"/>
            <a:endCxn id="871" idx="2"/>
          </p:cNvCxnSpPr>
          <p:nvPr/>
        </p:nvCxnSpPr>
        <p:spPr>
          <a:xfrm>
            <a:off x="5474709" y="4399135"/>
            <a:ext cx="1027800" cy="6957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4" name="Google Shape;874;p38"/>
          <p:cNvCxnSpPr>
            <a:stCxn id="869" idx="5"/>
            <a:endCxn id="867" idx="2"/>
          </p:cNvCxnSpPr>
          <p:nvPr/>
        </p:nvCxnSpPr>
        <p:spPr>
          <a:xfrm>
            <a:off x="3205637" y="3217929"/>
            <a:ext cx="1214100" cy="7443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5" name="Google Shape;875;p38"/>
          <p:cNvCxnSpPr>
            <a:stCxn id="869" idx="6"/>
            <a:endCxn id="867" idx="1"/>
          </p:cNvCxnSpPr>
          <p:nvPr/>
        </p:nvCxnSpPr>
        <p:spPr>
          <a:xfrm>
            <a:off x="3386665" y="2780890"/>
            <a:ext cx="1214100" cy="744300"/>
          </a:xfrm>
          <a:prstGeom prst="straightConnector1">
            <a:avLst/>
          </a:prstGeom>
          <a:noFill/>
          <a:ln cap="flat" cmpd="sng" w="57150">
            <a:solidFill>
              <a:srgbClr val="CBEEF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76" name="Google Shape;876;p38"/>
          <p:cNvCxnSpPr>
            <a:stCxn id="867" idx="3"/>
            <a:endCxn id="868" idx="6"/>
          </p:cNvCxnSpPr>
          <p:nvPr/>
        </p:nvCxnSpPr>
        <p:spPr>
          <a:xfrm flipH="1">
            <a:off x="3386531" y="4399135"/>
            <a:ext cx="1214100" cy="700200"/>
          </a:xfrm>
          <a:prstGeom prst="straightConnector1">
            <a:avLst/>
          </a:prstGeom>
          <a:noFill/>
          <a:ln cap="flat" cmpd="sng" w="57150">
            <a:solidFill>
              <a:srgbClr val="CBEE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7" name="Google Shape;877;p38"/>
          <p:cNvSpPr txBox="1"/>
          <p:nvPr/>
        </p:nvSpPr>
        <p:spPr>
          <a:xfrm>
            <a:off x="8669914" y="1793171"/>
            <a:ext cx="296331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Behavioural contact only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Physical contact only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Physical and behavioural contact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39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Supplement: biased voter model</a:t>
            </a:r>
            <a:endParaRPr/>
          </a:p>
        </p:txBody>
      </p:sp>
      <p:pic>
        <p:nvPicPr>
          <p:cNvPr descr="A picture containing text&#10;&#10;Description automatically generated" id="883" name="Google Shape;88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39"/>
          <p:cNvSpPr/>
          <p:nvPr/>
        </p:nvSpPr>
        <p:spPr>
          <a:xfrm>
            <a:off x="4419603" y="3344029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S=0.24</a:t>
            </a:r>
            <a:endParaRPr/>
          </a:p>
        </p:txBody>
      </p:sp>
      <p:sp>
        <p:nvSpPr>
          <p:cNvPr id="885" name="Google Shape;885;p39"/>
          <p:cNvSpPr/>
          <p:nvPr/>
        </p:nvSpPr>
        <p:spPr>
          <a:xfrm>
            <a:off x="2150531" y="4481287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CBEE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S=0.35</a:t>
            </a:r>
            <a:endParaRPr/>
          </a:p>
        </p:txBody>
      </p:sp>
      <p:sp>
        <p:nvSpPr>
          <p:cNvPr id="886" name="Google Shape;886;p39"/>
          <p:cNvSpPr/>
          <p:nvPr/>
        </p:nvSpPr>
        <p:spPr>
          <a:xfrm>
            <a:off x="2150531" y="2162823"/>
            <a:ext cx="1236134" cy="1236134"/>
          </a:xfrm>
          <a:prstGeom prst="ellipse">
            <a:avLst/>
          </a:prstGeom>
          <a:solidFill>
            <a:srgbClr val="E9E9E9"/>
          </a:solidFill>
          <a:ln cap="flat" cmpd="sng" w="571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S=0.18</a:t>
            </a:r>
            <a:endParaRPr/>
          </a:p>
        </p:txBody>
      </p:sp>
      <p:sp>
        <p:nvSpPr>
          <p:cNvPr id="887" name="Google Shape;887;p39"/>
          <p:cNvSpPr/>
          <p:nvPr/>
        </p:nvSpPr>
        <p:spPr>
          <a:xfrm>
            <a:off x="6502412" y="2168278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S=0.82</a:t>
            </a:r>
            <a:endParaRPr/>
          </a:p>
        </p:txBody>
      </p:sp>
      <p:sp>
        <p:nvSpPr>
          <p:cNvPr id="888" name="Google Shape;888;p39"/>
          <p:cNvSpPr/>
          <p:nvPr/>
        </p:nvSpPr>
        <p:spPr>
          <a:xfrm>
            <a:off x="6502412" y="4476760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S=0.47</a:t>
            </a:r>
            <a:endParaRPr/>
          </a:p>
        </p:txBody>
      </p:sp>
      <p:cxnSp>
        <p:nvCxnSpPr>
          <p:cNvPr id="889" name="Google Shape;889;p39"/>
          <p:cNvCxnSpPr>
            <a:stCxn id="884" idx="7"/>
            <a:endCxn id="887" idx="2"/>
          </p:cNvCxnSpPr>
          <p:nvPr/>
        </p:nvCxnSpPr>
        <p:spPr>
          <a:xfrm flipH="1" rot="10800000">
            <a:off x="5474709" y="2786457"/>
            <a:ext cx="1027800" cy="7386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0" name="Google Shape;890;p39"/>
          <p:cNvCxnSpPr>
            <a:stCxn id="884" idx="5"/>
            <a:endCxn id="888" idx="2"/>
          </p:cNvCxnSpPr>
          <p:nvPr/>
        </p:nvCxnSpPr>
        <p:spPr>
          <a:xfrm>
            <a:off x="5474709" y="4399135"/>
            <a:ext cx="1027800" cy="6957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1" name="Google Shape;891;p39"/>
          <p:cNvCxnSpPr>
            <a:stCxn id="886" idx="5"/>
            <a:endCxn id="884" idx="2"/>
          </p:cNvCxnSpPr>
          <p:nvPr/>
        </p:nvCxnSpPr>
        <p:spPr>
          <a:xfrm>
            <a:off x="3205637" y="3217929"/>
            <a:ext cx="1214100" cy="7443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2" name="Google Shape;892;p39"/>
          <p:cNvCxnSpPr>
            <a:stCxn id="886" idx="6"/>
            <a:endCxn id="884" idx="1"/>
          </p:cNvCxnSpPr>
          <p:nvPr/>
        </p:nvCxnSpPr>
        <p:spPr>
          <a:xfrm>
            <a:off x="3386665" y="2780890"/>
            <a:ext cx="1214100" cy="744300"/>
          </a:xfrm>
          <a:prstGeom prst="straightConnector1">
            <a:avLst/>
          </a:prstGeom>
          <a:noFill/>
          <a:ln cap="flat" cmpd="sng" w="57150">
            <a:solidFill>
              <a:srgbClr val="CBEEF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93" name="Google Shape;893;p39"/>
          <p:cNvCxnSpPr>
            <a:stCxn id="884" idx="3"/>
            <a:endCxn id="885" idx="6"/>
          </p:cNvCxnSpPr>
          <p:nvPr/>
        </p:nvCxnSpPr>
        <p:spPr>
          <a:xfrm flipH="1">
            <a:off x="3386531" y="4399135"/>
            <a:ext cx="1214100" cy="700200"/>
          </a:xfrm>
          <a:prstGeom prst="straightConnector1">
            <a:avLst/>
          </a:prstGeom>
          <a:noFill/>
          <a:ln cap="flat" cmpd="sng" w="57150">
            <a:solidFill>
              <a:srgbClr val="CBEE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4" name="Google Shape;894;p39"/>
          <p:cNvSpPr txBox="1"/>
          <p:nvPr/>
        </p:nvSpPr>
        <p:spPr>
          <a:xfrm>
            <a:off x="8669914" y="1793171"/>
            <a:ext cx="296331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Behavioural contact only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Physical contact only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Physical and behavioural contact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Network basics</a:t>
            </a:r>
            <a:endParaRPr/>
          </a:p>
        </p:txBody>
      </p:sp>
      <p:pic>
        <p:nvPicPr>
          <p:cNvPr descr="A picture containing text&#10;&#10;Description automatically generated" id="165" name="Google Shape;16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4"/>
          <p:cNvSpPr txBox="1"/>
          <p:nvPr/>
        </p:nvSpPr>
        <p:spPr>
          <a:xfrm>
            <a:off x="1541990" y="1595906"/>
            <a:ext cx="5756278" cy="4908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collection of nodes, joined by edges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single point on a network (represents one person)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or edge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connection between two nodes, along which transmission can occur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Transmission (event)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 spread of a property from one node to another along an edge</a:t>
            </a:r>
            <a:endParaRPr/>
          </a:p>
          <a:p>
            <a:pPr indent="-101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4"/>
          <p:cNvSpPr/>
          <p:nvPr/>
        </p:nvSpPr>
        <p:spPr>
          <a:xfrm>
            <a:off x="8094134" y="2415551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9521190" y="1751853"/>
            <a:ext cx="389980" cy="38998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10935969" y="2415995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8094134" y="3973648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9513538" y="4716166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4"/>
          <p:cNvSpPr/>
          <p:nvPr/>
        </p:nvSpPr>
        <p:spPr>
          <a:xfrm>
            <a:off x="10935969" y="3973648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4"/>
          <p:cNvGrpSpPr/>
          <p:nvPr/>
        </p:nvGrpSpPr>
        <p:grpSpPr>
          <a:xfrm>
            <a:off x="8289124" y="1946839"/>
            <a:ext cx="2841835" cy="2964471"/>
            <a:chOff x="8671133" y="2185778"/>
            <a:chExt cx="2623367" cy="2736576"/>
          </a:xfrm>
        </p:grpSpPr>
        <p:cxnSp>
          <p:nvCxnSpPr>
            <p:cNvPr id="174" name="Google Shape;174;p4"/>
            <p:cNvCxnSpPr>
              <a:stCxn id="167" idx="7"/>
              <a:endCxn id="168" idx="2"/>
            </p:cNvCxnSpPr>
            <p:nvPr/>
          </p:nvCxnSpPr>
          <p:spPr>
            <a:xfrm flipH="1" rot="10800000">
              <a:off x="8798412" y="2185778"/>
              <a:ext cx="1010100" cy="485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5" name="Google Shape;175;p4"/>
            <p:cNvCxnSpPr>
              <a:stCxn id="167" idx="4"/>
              <a:endCxn id="170" idx="0"/>
            </p:cNvCxnSpPr>
            <p:nvPr/>
          </p:nvCxnSpPr>
          <p:spPr>
            <a:xfrm>
              <a:off x="8671133" y="2978457"/>
              <a:ext cx="0" cy="10782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6" name="Google Shape;176;p4"/>
            <p:cNvCxnSpPr>
              <a:stCxn id="170" idx="5"/>
              <a:endCxn id="171" idx="2"/>
            </p:cNvCxnSpPr>
            <p:nvPr/>
          </p:nvCxnSpPr>
          <p:spPr>
            <a:xfrm>
              <a:off x="8798412" y="4364054"/>
              <a:ext cx="1002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7" name="Google Shape;177;p4"/>
            <p:cNvCxnSpPr>
              <a:stCxn id="171" idx="6"/>
              <a:endCxn id="172" idx="3"/>
            </p:cNvCxnSpPr>
            <p:nvPr/>
          </p:nvCxnSpPr>
          <p:spPr>
            <a:xfrm flipH="1" rot="10800000">
              <a:off x="10161419" y="4363911"/>
              <a:ext cx="1005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8" name="Google Shape;178;p4"/>
            <p:cNvCxnSpPr>
              <a:stCxn id="168" idx="6"/>
              <a:endCxn id="169" idx="1"/>
            </p:cNvCxnSpPr>
            <p:nvPr/>
          </p:nvCxnSpPr>
          <p:spPr>
            <a:xfrm>
              <a:off x="10168483" y="2185781"/>
              <a:ext cx="998700" cy="4857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79" name="Google Shape;179;p4"/>
            <p:cNvCxnSpPr>
              <a:stCxn id="169" idx="4"/>
              <a:endCxn id="172" idx="0"/>
            </p:cNvCxnSpPr>
            <p:nvPr/>
          </p:nvCxnSpPr>
          <p:spPr>
            <a:xfrm>
              <a:off x="11294500" y="2978867"/>
              <a:ext cx="0" cy="1077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180" name="Google Shape;180;p4"/>
          <p:cNvCxnSpPr>
            <a:stCxn id="167" idx="5"/>
            <a:endCxn id="172" idx="1"/>
          </p:cNvCxnSpPr>
          <p:nvPr/>
        </p:nvCxnSpPr>
        <p:spPr>
          <a:xfrm>
            <a:off x="8427003" y="2748420"/>
            <a:ext cx="2566200" cy="1282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1" name="Google Shape;181;p4"/>
          <p:cNvCxnSpPr>
            <a:stCxn id="170" idx="7"/>
            <a:endCxn id="168" idx="3"/>
          </p:cNvCxnSpPr>
          <p:nvPr/>
        </p:nvCxnSpPr>
        <p:spPr>
          <a:xfrm flipH="1" rot="10800000">
            <a:off x="8427003" y="2084659"/>
            <a:ext cx="1151400" cy="19461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40"/>
          <p:cNvSpPr txBox="1"/>
          <p:nvPr>
            <p:ph type="title"/>
          </p:nvPr>
        </p:nvSpPr>
        <p:spPr>
          <a:xfrm>
            <a:off x="1587710" y="455362"/>
            <a:ext cx="10262974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Supplement: biased voter model</a:t>
            </a:r>
            <a:endParaRPr/>
          </a:p>
        </p:txBody>
      </p:sp>
      <p:pic>
        <p:nvPicPr>
          <p:cNvPr descr="A picture containing text&#10;&#10;Description automatically generated" id="900" name="Google Shape;90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40"/>
          <p:cNvSpPr/>
          <p:nvPr/>
        </p:nvSpPr>
        <p:spPr>
          <a:xfrm>
            <a:off x="4419603" y="3344029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S=0.24</a:t>
            </a:r>
            <a:endParaRPr/>
          </a:p>
        </p:txBody>
      </p:sp>
      <p:sp>
        <p:nvSpPr>
          <p:cNvPr id="902" name="Google Shape;902;p40"/>
          <p:cNvSpPr/>
          <p:nvPr/>
        </p:nvSpPr>
        <p:spPr>
          <a:xfrm>
            <a:off x="2150531" y="4481287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rgbClr val="CBEEF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S=0.35</a:t>
            </a:r>
            <a:endParaRPr/>
          </a:p>
        </p:txBody>
      </p:sp>
      <p:sp>
        <p:nvSpPr>
          <p:cNvPr id="903" name="Google Shape;903;p40"/>
          <p:cNvSpPr/>
          <p:nvPr/>
        </p:nvSpPr>
        <p:spPr>
          <a:xfrm>
            <a:off x="2150531" y="2162823"/>
            <a:ext cx="1236134" cy="1236134"/>
          </a:xfrm>
          <a:prstGeom prst="ellipse">
            <a:avLst/>
          </a:prstGeom>
          <a:solidFill>
            <a:srgbClr val="E9E9E9"/>
          </a:solidFill>
          <a:ln cap="flat" cmpd="sng" w="571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S=0.18</a:t>
            </a:r>
            <a:endParaRPr/>
          </a:p>
        </p:txBody>
      </p:sp>
      <p:sp>
        <p:nvSpPr>
          <p:cNvPr id="904" name="Google Shape;904;p40"/>
          <p:cNvSpPr/>
          <p:nvPr/>
        </p:nvSpPr>
        <p:spPr>
          <a:xfrm>
            <a:off x="6502412" y="2168278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S=0.82</a:t>
            </a:r>
            <a:endParaRPr/>
          </a:p>
        </p:txBody>
      </p:sp>
      <p:sp>
        <p:nvSpPr>
          <p:cNvPr id="905" name="Google Shape;905;p40"/>
          <p:cNvSpPr/>
          <p:nvPr/>
        </p:nvSpPr>
        <p:spPr>
          <a:xfrm>
            <a:off x="6502412" y="4476760"/>
            <a:ext cx="1236134" cy="1236134"/>
          </a:xfrm>
          <a:prstGeom prst="ellipse">
            <a:avLst/>
          </a:prstGeom>
          <a:solidFill>
            <a:schemeClr val="lt1"/>
          </a:solidFill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Anti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S=0.47</a:t>
            </a:r>
            <a:endParaRPr/>
          </a:p>
        </p:txBody>
      </p:sp>
      <p:cxnSp>
        <p:nvCxnSpPr>
          <p:cNvPr id="906" name="Google Shape;906;p40"/>
          <p:cNvCxnSpPr>
            <a:stCxn id="901" idx="7"/>
            <a:endCxn id="904" idx="2"/>
          </p:cNvCxnSpPr>
          <p:nvPr/>
        </p:nvCxnSpPr>
        <p:spPr>
          <a:xfrm flipH="1" rot="10800000">
            <a:off x="5474709" y="2786457"/>
            <a:ext cx="1027800" cy="7386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7" name="Google Shape;907;p40"/>
          <p:cNvCxnSpPr>
            <a:stCxn id="901" idx="5"/>
            <a:endCxn id="905" idx="2"/>
          </p:cNvCxnSpPr>
          <p:nvPr/>
        </p:nvCxnSpPr>
        <p:spPr>
          <a:xfrm>
            <a:off x="5474709" y="4399135"/>
            <a:ext cx="1027800" cy="6957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8" name="Google Shape;908;p40"/>
          <p:cNvCxnSpPr>
            <a:stCxn id="903" idx="5"/>
            <a:endCxn id="901" idx="2"/>
          </p:cNvCxnSpPr>
          <p:nvPr/>
        </p:nvCxnSpPr>
        <p:spPr>
          <a:xfrm>
            <a:off x="3205637" y="3217929"/>
            <a:ext cx="1214100" cy="744300"/>
          </a:xfrm>
          <a:prstGeom prst="straightConnector1">
            <a:avLst/>
          </a:prstGeom>
          <a:noFill/>
          <a:ln cap="flat" cmpd="sng" w="571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09" name="Google Shape;909;p40"/>
          <p:cNvCxnSpPr>
            <a:stCxn id="903" idx="6"/>
            <a:endCxn id="901" idx="1"/>
          </p:cNvCxnSpPr>
          <p:nvPr/>
        </p:nvCxnSpPr>
        <p:spPr>
          <a:xfrm>
            <a:off x="3386665" y="2780890"/>
            <a:ext cx="1214100" cy="744300"/>
          </a:xfrm>
          <a:prstGeom prst="straightConnector1">
            <a:avLst/>
          </a:prstGeom>
          <a:noFill/>
          <a:ln cap="flat" cmpd="sng" w="57150">
            <a:solidFill>
              <a:srgbClr val="CBEEFC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0" name="Google Shape;910;p40"/>
          <p:cNvCxnSpPr>
            <a:stCxn id="901" idx="3"/>
            <a:endCxn id="902" idx="6"/>
          </p:cNvCxnSpPr>
          <p:nvPr/>
        </p:nvCxnSpPr>
        <p:spPr>
          <a:xfrm flipH="1">
            <a:off x="3386531" y="4399135"/>
            <a:ext cx="1214100" cy="700200"/>
          </a:xfrm>
          <a:prstGeom prst="straightConnector1">
            <a:avLst/>
          </a:prstGeom>
          <a:noFill/>
          <a:ln cap="flat" cmpd="sng" w="57150">
            <a:solidFill>
              <a:srgbClr val="CBEEFC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11" name="Google Shape;911;p40"/>
          <p:cNvSpPr txBox="1"/>
          <p:nvPr/>
        </p:nvSpPr>
        <p:spPr>
          <a:xfrm>
            <a:off x="8669914" y="1793171"/>
            <a:ext cx="296331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Behavioural contact only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Physical contact only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</a:pPr>
            <a:r>
              <a:rPr lang="en-GB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Physical and behavioural contact</a:t>
            </a:r>
            <a:endParaRPr/>
          </a:p>
        </p:txBody>
      </p:sp>
      <p:sp>
        <p:nvSpPr>
          <p:cNvPr id="912" name="Google Shape;912;p40"/>
          <p:cNvSpPr txBox="1"/>
          <p:nvPr/>
        </p:nvSpPr>
        <p:spPr>
          <a:xfrm>
            <a:off x="8669914" y="3683509"/>
            <a:ext cx="2963312" cy="258532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-1281" r="-2562" t="-487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Network basics</a:t>
            </a:r>
            <a:endParaRPr/>
          </a:p>
        </p:txBody>
      </p:sp>
      <p:pic>
        <p:nvPicPr>
          <p:cNvPr descr="A picture containing text&#10;&#10;Description automatically generated" id="187" name="Google Shape;18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"/>
          <p:cNvSpPr txBox="1"/>
          <p:nvPr/>
        </p:nvSpPr>
        <p:spPr>
          <a:xfrm>
            <a:off x="1541990" y="1595906"/>
            <a:ext cx="5756278" cy="4908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collection of nodes, joined by edges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single point on a network (represents one person)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or edge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connection between two nodes, along which transmission can occur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Transmission (event)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 spread of a property from one node to another along an edge</a:t>
            </a:r>
            <a:endParaRPr/>
          </a:p>
          <a:p>
            <a:pPr indent="-101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5"/>
          <p:cNvSpPr/>
          <p:nvPr/>
        </p:nvSpPr>
        <p:spPr>
          <a:xfrm>
            <a:off x="8094134" y="2415551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/>
          <p:nvPr/>
        </p:nvSpPr>
        <p:spPr>
          <a:xfrm>
            <a:off x="9521190" y="1751853"/>
            <a:ext cx="389980" cy="38998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10935969" y="2415995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8094134" y="3973648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9513538" y="4716166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10935969" y="3973648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5" name="Google Shape;195;p5"/>
          <p:cNvGrpSpPr/>
          <p:nvPr/>
        </p:nvGrpSpPr>
        <p:grpSpPr>
          <a:xfrm>
            <a:off x="8289124" y="1946839"/>
            <a:ext cx="2841835" cy="2964471"/>
            <a:chOff x="8671133" y="2185778"/>
            <a:chExt cx="2623367" cy="2736576"/>
          </a:xfrm>
        </p:grpSpPr>
        <p:cxnSp>
          <p:nvCxnSpPr>
            <p:cNvPr id="196" name="Google Shape;196;p5"/>
            <p:cNvCxnSpPr>
              <a:stCxn id="189" idx="7"/>
              <a:endCxn id="190" idx="2"/>
            </p:cNvCxnSpPr>
            <p:nvPr/>
          </p:nvCxnSpPr>
          <p:spPr>
            <a:xfrm flipH="1" rot="10800000">
              <a:off x="8798412" y="2185778"/>
              <a:ext cx="1010100" cy="4854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7" name="Google Shape;197;p5"/>
            <p:cNvCxnSpPr>
              <a:stCxn id="189" idx="4"/>
              <a:endCxn id="192" idx="0"/>
            </p:cNvCxnSpPr>
            <p:nvPr/>
          </p:nvCxnSpPr>
          <p:spPr>
            <a:xfrm>
              <a:off x="8671133" y="2978457"/>
              <a:ext cx="0" cy="10782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8" name="Google Shape;198;p5"/>
            <p:cNvCxnSpPr>
              <a:stCxn id="192" idx="5"/>
              <a:endCxn id="193" idx="2"/>
            </p:cNvCxnSpPr>
            <p:nvPr/>
          </p:nvCxnSpPr>
          <p:spPr>
            <a:xfrm>
              <a:off x="8798412" y="4364054"/>
              <a:ext cx="1002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99" name="Google Shape;199;p5"/>
            <p:cNvCxnSpPr>
              <a:stCxn id="193" idx="6"/>
              <a:endCxn id="194" idx="3"/>
            </p:cNvCxnSpPr>
            <p:nvPr/>
          </p:nvCxnSpPr>
          <p:spPr>
            <a:xfrm flipH="1" rot="10800000">
              <a:off x="10161419" y="4363911"/>
              <a:ext cx="1005900" cy="5583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0" name="Google Shape;200;p5"/>
            <p:cNvCxnSpPr>
              <a:stCxn id="190" idx="6"/>
              <a:endCxn id="191" idx="1"/>
            </p:cNvCxnSpPr>
            <p:nvPr/>
          </p:nvCxnSpPr>
          <p:spPr>
            <a:xfrm>
              <a:off x="10168483" y="2185781"/>
              <a:ext cx="998700" cy="485700"/>
            </a:xfrm>
            <a:prstGeom prst="straightConnector1">
              <a:avLst/>
            </a:prstGeom>
            <a:noFill/>
            <a:ln cap="flat" cmpd="sng" w="76200">
              <a:solidFill>
                <a:schemeClr val="accent6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01" name="Google Shape;201;p5"/>
            <p:cNvCxnSpPr>
              <a:stCxn id="191" idx="4"/>
              <a:endCxn id="194" idx="0"/>
            </p:cNvCxnSpPr>
            <p:nvPr/>
          </p:nvCxnSpPr>
          <p:spPr>
            <a:xfrm>
              <a:off x="11294500" y="2978867"/>
              <a:ext cx="0" cy="1077900"/>
            </a:xfrm>
            <a:prstGeom prst="straightConnector1">
              <a:avLst/>
            </a:prstGeom>
            <a:noFill/>
            <a:ln cap="flat" cmpd="sng" w="762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cxnSp>
        <p:nvCxnSpPr>
          <p:cNvPr id="202" name="Google Shape;202;p5"/>
          <p:cNvCxnSpPr>
            <a:stCxn id="189" idx="5"/>
            <a:endCxn id="194" idx="1"/>
          </p:cNvCxnSpPr>
          <p:nvPr/>
        </p:nvCxnSpPr>
        <p:spPr>
          <a:xfrm>
            <a:off x="8427003" y="2748420"/>
            <a:ext cx="2566200" cy="1282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3" name="Google Shape;203;p5"/>
          <p:cNvCxnSpPr>
            <a:stCxn id="192" idx="7"/>
            <a:endCxn id="190" idx="3"/>
          </p:cNvCxnSpPr>
          <p:nvPr/>
        </p:nvCxnSpPr>
        <p:spPr>
          <a:xfrm flipH="1" rot="10800000">
            <a:off x="8427003" y="2084659"/>
            <a:ext cx="1151400" cy="19461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Network basics</a:t>
            </a:r>
            <a:endParaRPr/>
          </a:p>
        </p:txBody>
      </p:sp>
      <p:pic>
        <p:nvPicPr>
          <p:cNvPr descr="A picture containing text&#10;&#10;Description automatically generated" id="209" name="Google Shape;20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6"/>
          <p:cNvSpPr txBox="1"/>
          <p:nvPr/>
        </p:nvSpPr>
        <p:spPr>
          <a:xfrm>
            <a:off x="1541990" y="1595906"/>
            <a:ext cx="5756278" cy="49082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collection of nodes, joined by edges</a:t>
            </a:r>
            <a:endParaRPr b="1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single point on a network (represents one person)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Link or edge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connection between two nodes, along which transmission can occur</a:t>
            </a:r>
            <a:endParaRPr/>
          </a:p>
          <a:p>
            <a:pPr indent="-228600" lvl="0" marL="228600" marR="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r>
              <a:rPr b="1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Transmission (event)</a:t>
            </a:r>
            <a:r>
              <a:rPr b="0" i="0" lang="en-GB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the spread of a property from one node to another along an edge</a:t>
            </a:r>
            <a:endParaRPr/>
          </a:p>
          <a:p>
            <a:pPr indent="-101600" lvl="1" marL="457200" marR="0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>
            <a:off x="8094134" y="2415551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6"/>
          <p:cNvSpPr/>
          <p:nvPr/>
        </p:nvSpPr>
        <p:spPr>
          <a:xfrm>
            <a:off x="9521190" y="1751853"/>
            <a:ext cx="389980" cy="38998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0935969" y="2415995"/>
            <a:ext cx="389980" cy="389980"/>
          </a:xfrm>
          <a:prstGeom prst="ellipse">
            <a:avLst/>
          </a:prstGeom>
          <a:solidFill>
            <a:schemeClr val="accent6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99A7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6"/>
          <p:cNvSpPr/>
          <p:nvPr/>
        </p:nvSpPr>
        <p:spPr>
          <a:xfrm>
            <a:off x="8094134" y="3973648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6"/>
          <p:cNvSpPr/>
          <p:nvPr/>
        </p:nvSpPr>
        <p:spPr>
          <a:xfrm>
            <a:off x="9513538" y="4716166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6"/>
          <p:cNvSpPr/>
          <p:nvPr/>
        </p:nvSpPr>
        <p:spPr>
          <a:xfrm>
            <a:off x="10935969" y="3973648"/>
            <a:ext cx="389980" cy="389980"/>
          </a:xfrm>
          <a:prstGeom prst="ellipse">
            <a:avLst/>
          </a:prstGeom>
          <a:solidFill>
            <a:schemeClr val="accent4"/>
          </a:solidFill>
          <a:ln cap="flat" cmpd="sng" w="762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7" name="Google Shape;217;p6"/>
          <p:cNvCxnSpPr>
            <a:stCxn id="211" idx="7"/>
            <a:endCxn id="212" idx="2"/>
          </p:cNvCxnSpPr>
          <p:nvPr/>
        </p:nvCxnSpPr>
        <p:spPr>
          <a:xfrm flipH="1" rot="10800000">
            <a:off x="8427003" y="1946762"/>
            <a:ext cx="1094100" cy="5259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6"/>
          <p:cNvCxnSpPr>
            <a:stCxn id="211" idx="4"/>
            <a:endCxn id="214" idx="0"/>
          </p:cNvCxnSpPr>
          <p:nvPr/>
        </p:nvCxnSpPr>
        <p:spPr>
          <a:xfrm>
            <a:off x="8289124" y="2805531"/>
            <a:ext cx="0" cy="1168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9" name="Google Shape;219;p6"/>
          <p:cNvCxnSpPr>
            <a:stCxn id="214" idx="5"/>
            <a:endCxn id="215" idx="2"/>
          </p:cNvCxnSpPr>
          <p:nvPr/>
        </p:nvCxnSpPr>
        <p:spPr>
          <a:xfrm>
            <a:off x="8427003" y="4306517"/>
            <a:ext cx="1086600" cy="6045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0" name="Google Shape;220;p6"/>
          <p:cNvCxnSpPr>
            <a:stCxn id="215" idx="6"/>
            <a:endCxn id="216" idx="3"/>
          </p:cNvCxnSpPr>
          <p:nvPr/>
        </p:nvCxnSpPr>
        <p:spPr>
          <a:xfrm flipH="1" rot="10800000">
            <a:off x="9903518" y="4306656"/>
            <a:ext cx="1089600" cy="6045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1" name="Google Shape;221;p6"/>
          <p:cNvCxnSpPr>
            <a:stCxn id="212" idx="6"/>
            <a:endCxn id="213" idx="1"/>
          </p:cNvCxnSpPr>
          <p:nvPr/>
        </p:nvCxnSpPr>
        <p:spPr>
          <a:xfrm>
            <a:off x="9911170" y="1946843"/>
            <a:ext cx="1081800" cy="526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2" name="Google Shape;222;p6"/>
          <p:cNvCxnSpPr>
            <a:stCxn id="213" idx="4"/>
            <a:endCxn id="216" idx="0"/>
          </p:cNvCxnSpPr>
          <p:nvPr/>
        </p:nvCxnSpPr>
        <p:spPr>
          <a:xfrm>
            <a:off x="11130959" y="2805975"/>
            <a:ext cx="0" cy="11676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3" name="Google Shape;223;p6"/>
          <p:cNvCxnSpPr>
            <a:stCxn id="211" idx="5"/>
            <a:endCxn id="216" idx="1"/>
          </p:cNvCxnSpPr>
          <p:nvPr/>
        </p:nvCxnSpPr>
        <p:spPr>
          <a:xfrm>
            <a:off x="8427003" y="2748420"/>
            <a:ext cx="2566200" cy="12822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p6"/>
          <p:cNvCxnSpPr>
            <a:stCxn id="214" idx="7"/>
            <a:endCxn id="212" idx="3"/>
          </p:cNvCxnSpPr>
          <p:nvPr/>
        </p:nvCxnSpPr>
        <p:spPr>
          <a:xfrm flipH="1" rot="10800000">
            <a:off x="8427003" y="2084659"/>
            <a:ext cx="1151400" cy="1946100"/>
          </a:xfrm>
          <a:prstGeom prst="straightConnector1">
            <a:avLst/>
          </a:prstGeom>
          <a:noFill/>
          <a:ln cap="flat" cmpd="sng" w="762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7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How do we model epidemics?</a:t>
            </a:r>
            <a:endParaRPr/>
          </a:p>
        </p:txBody>
      </p:sp>
      <p:pic>
        <p:nvPicPr>
          <p:cNvPr descr="Handshake with solid fill" id="230" name="Google Shape;230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8620" y="1879860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ers with solid fill" id="231" name="Google Shape;23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3885" y="2044347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mily with two children with solid fill" id="232" name="Google Shape;23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2038" y="3091091"/>
            <a:ext cx="1391678" cy="1391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" name="Google Shape;233;p7"/>
          <p:cNvGrpSpPr/>
          <p:nvPr/>
        </p:nvGrpSpPr>
        <p:grpSpPr>
          <a:xfrm>
            <a:off x="1245692" y="2770816"/>
            <a:ext cx="1391678" cy="1391678"/>
            <a:chOff x="993441" y="2770816"/>
            <a:chExt cx="1391678" cy="1391678"/>
          </a:xfrm>
        </p:grpSpPr>
        <p:pic>
          <p:nvPicPr>
            <p:cNvPr descr="Shopping basket with solid fill" id="234" name="Google Shape;234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86676" y="3448681"/>
              <a:ext cx="605012" cy="605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n with solid fill" id="235" name="Google Shape;235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3441" y="2770816"/>
              <a:ext cx="1391678" cy="1391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erson eating with solid fill" id="236" name="Google Shape;236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8620" y="4381972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nce with solid fill" id="237" name="Google Shape;237;p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58525" y="2939591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cane with solid fill" id="238" name="Google Shape;238;p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82710" y="4473769"/>
            <a:ext cx="1267498" cy="126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7"/>
          <p:cNvSpPr txBox="1"/>
          <p:nvPr/>
        </p:nvSpPr>
        <p:spPr>
          <a:xfrm>
            <a:off x="1352795" y="4257466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18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Shopping</a:t>
            </a:r>
            <a:endParaRPr/>
          </a:p>
        </p:txBody>
      </p:sp>
      <p:sp>
        <p:nvSpPr>
          <p:cNvPr id="240" name="Google Shape;240;p7"/>
          <p:cNvSpPr txBox="1"/>
          <p:nvPr/>
        </p:nvSpPr>
        <p:spPr>
          <a:xfrm>
            <a:off x="3315038" y="3191199"/>
            <a:ext cx="1011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work</a:t>
            </a:r>
            <a:endParaRPr/>
          </a:p>
        </p:txBody>
      </p:sp>
      <p:sp>
        <p:nvSpPr>
          <p:cNvPr id="241" name="Google Shape;241;p7"/>
          <p:cNvSpPr txBox="1"/>
          <p:nvPr/>
        </p:nvSpPr>
        <p:spPr>
          <a:xfrm>
            <a:off x="2950331" y="5792657"/>
            <a:ext cx="1655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venues</a:t>
            </a:r>
            <a:endParaRPr/>
          </a:p>
        </p:txBody>
      </p:sp>
      <p:sp>
        <p:nvSpPr>
          <p:cNvPr id="242" name="Google Shape;242;p7"/>
          <p:cNvSpPr txBox="1"/>
          <p:nvPr/>
        </p:nvSpPr>
        <p:spPr>
          <a:xfrm>
            <a:off x="5130868" y="4330837"/>
            <a:ext cx="10829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home</a:t>
            </a:r>
            <a:endParaRPr/>
          </a:p>
        </p:txBody>
      </p:sp>
      <p:sp>
        <p:nvSpPr>
          <p:cNvPr id="243" name="Google Shape;243;p7"/>
          <p:cNvSpPr txBox="1"/>
          <p:nvPr/>
        </p:nvSpPr>
        <p:spPr>
          <a:xfrm>
            <a:off x="7222130" y="3541044"/>
            <a:ext cx="11959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school</a:t>
            </a:r>
            <a:endParaRPr/>
          </a:p>
        </p:txBody>
      </p:sp>
      <p:sp>
        <p:nvSpPr>
          <p:cNvPr id="244" name="Google Shape;244;p7"/>
          <p:cNvSpPr txBox="1"/>
          <p:nvPr/>
        </p:nvSpPr>
        <p:spPr>
          <a:xfrm>
            <a:off x="9211672" y="4298535"/>
            <a:ext cx="15715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 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  <a:endParaRPr/>
          </a:p>
        </p:txBody>
      </p:sp>
      <p:sp>
        <p:nvSpPr>
          <p:cNvPr id="245" name="Google Shape;245;p7"/>
          <p:cNvSpPr txBox="1"/>
          <p:nvPr/>
        </p:nvSpPr>
        <p:spPr>
          <a:xfrm>
            <a:off x="6955574" y="5841741"/>
            <a:ext cx="1905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Extended family</a:t>
            </a:r>
            <a:endParaRPr/>
          </a:p>
        </p:txBody>
      </p:sp>
      <p:sp>
        <p:nvSpPr>
          <p:cNvPr id="246" name="Google Shape;246;p7"/>
          <p:cNvSpPr txBox="1"/>
          <p:nvPr/>
        </p:nvSpPr>
        <p:spPr>
          <a:xfrm>
            <a:off x="9240632" y="5515658"/>
            <a:ext cx="2727316" cy="92333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…too many types of interaction to model in fine detail!</a:t>
            </a:r>
            <a:endParaRPr/>
          </a:p>
        </p:txBody>
      </p:sp>
      <p:pic>
        <p:nvPicPr>
          <p:cNvPr descr="A picture containing text&#10;&#10;Description automatically generated" id="247" name="Google Shape;247;p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How do we model epidemics?</a:t>
            </a:r>
            <a:endParaRPr/>
          </a:p>
        </p:txBody>
      </p:sp>
      <p:pic>
        <p:nvPicPr>
          <p:cNvPr descr="Handshake with solid fill" id="253" name="Google Shape;253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8620" y="1879860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ers with solid fill" id="254" name="Google Shape;254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3885" y="2044347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mily with two children with solid fill" id="255" name="Google Shape;25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2038" y="3091091"/>
            <a:ext cx="1391678" cy="1391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6" name="Google Shape;256;p8"/>
          <p:cNvGrpSpPr/>
          <p:nvPr/>
        </p:nvGrpSpPr>
        <p:grpSpPr>
          <a:xfrm>
            <a:off x="1245692" y="2770816"/>
            <a:ext cx="1391678" cy="1391678"/>
            <a:chOff x="993441" y="2770816"/>
            <a:chExt cx="1391678" cy="1391678"/>
          </a:xfrm>
        </p:grpSpPr>
        <p:pic>
          <p:nvPicPr>
            <p:cNvPr descr="Shopping basket with solid fill" id="257" name="Google Shape;257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86676" y="3448681"/>
              <a:ext cx="605012" cy="605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n with solid fill" id="258" name="Google Shape;258;p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3441" y="2770816"/>
              <a:ext cx="1391678" cy="1391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erson eating with solid fill" id="259" name="Google Shape;259;p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8620" y="4381972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nce with solid fill" id="260" name="Google Shape;260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58525" y="2939591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cane with solid fill" id="261" name="Google Shape;261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82710" y="4473769"/>
            <a:ext cx="1267498" cy="126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"/>
          <p:cNvSpPr txBox="1"/>
          <p:nvPr/>
        </p:nvSpPr>
        <p:spPr>
          <a:xfrm>
            <a:off x="1352795" y="4257466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Shopping</a:t>
            </a:r>
            <a:endParaRPr/>
          </a:p>
        </p:txBody>
      </p:sp>
      <p:sp>
        <p:nvSpPr>
          <p:cNvPr id="263" name="Google Shape;263;p8"/>
          <p:cNvSpPr txBox="1"/>
          <p:nvPr/>
        </p:nvSpPr>
        <p:spPr>
          <a:xfrm>
            <a:off x="3315038" y="3191199"/>
            <a:ext cx="1011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work</a:t>
            </a:r>
            <a:endParaRPr/>
          </a:p>
        </p:txBody>
      </p:sp>
      <p:sp>
        <p:nvSpPr>
          <p:cNvPr id="264" name="Google Shape;264;p8"/>
          <p:cNvSpPr txBox="1"/>
          <p:nvPr/>
        </p:nvSpPr>
        <p:spPr>
          <a:xfrm>
            <a:off x="2950331" y="5792657"/>
            <a:ext cx="1655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venues</a:t>
            </a:r>
            <a:endParaRPr/>
          </a:p>
        </p:txBody>
      </p:sp>
      <p:sp>
        <p:nvSpPr>
          <p:cNvPr id="265" name="Google Shape;265;p8"/>
          <p:cNvSpPr txBox="1"/>
          <p:nvPr/>
        </p:nvSpPr>
        <p:spPr>
          <a:xfrm>
            <a:off x="5130868" y="4330837"/>
            <a:ext cx="10829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home</a:t>
            </a:r>
            <a:endParaRPr/>
          </a:p>
        </p:txBody>
      </p:sp>
      <p:sp>
        <p:nvSpPr>
          <p:cNvPr id="266" name="Google Shape;266;p8"/>
          <p:cNvSpPr txBox="1"/>
          <p:nvPr/>
        </p:nvSpPr>
        <p:spPr>
          <a:xfrm>
            <a:off x="7222130" y="3541044"/>
            <a:ext cx="11959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school</a:t>
            </a:r>
            <a:endParaRPr/>
          </a:p>
        </p:txBody>
      </p:sp>
      <p:sp>
        <p:nvSpPr>
          <p:cNvPr id="267" name="Google Shape;267;p8"/>
          <p:cNvSpPr txBox="1"/>
          <p:nvPr/>
        </p:nvSpPr>
        <p:spPr>
          <a:xfrm>
            <a:off x="9211672" y="4298535"/>
            <a:ext cx="15715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 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  <a:endParaRPr/>
          </a:p>
        </p:txBody>
      </p:sp>
      <p:sp>
        <p:nvSpPr>
          <p:cNvPr id="268" name="Google Shape;268;p8"/>
          <p:cNvSpPr txBox="1"/>
          <p:nvPr/>
        </p:nvSpPr>
        <p:spPr>
          <a:xfrm>
            <a:off x="6955574" y="5841741"/>
            <a:ext cx="1905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Extended family</a:t>
            </a:r>
            <a:endParaRPr/>
          </a:p>
        </p:txBody>
      </p:sp>
      <p:sp>
        <p:nvSpPr>
          <p:cNvPr id="269" name="Google Shape;269;p8"/>
          <p:cNvSpPr txBox="1"/>
          <p:nvPr/>
        </p:nvSpPr>
        <p:spPr>
          <a:xfrm>
            <a:off x="9240632" y="5515658"/>
            <a:ext cx="2727316" cy="92333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…too many types of interaction to model in fine detail!</a:t>
            </a:r>
            <a:endParaRPr/>
          </a:p>
        </p:txBody>
      </p:sp>
      <p:pic>
        <p:nvPicPr>
          <p:cNvPr descr="A picture containing text&#10;&#10;Description automatically generated" id="270" name="Google Shape;270;p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9"/>
          <p:cNvSpPr txBox="1"/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GB" sz="4800">
                <a:solidFill>
                  <a:schemeClr val="dk1"/>
                </a:solidFill>
              </a:rPr>
              <a:t>How do we model epidemics?</a:t>
            </a:r>
            <a:endParaRPr/>
          </a:p>
        </p:txBody>
      </p:sp>
      <p:pic>
        <p:nvPicPr>
          <p:cNvPr descr="Handshake with solid fill" id="276" name="Google Shape;276;p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8620" y="1879860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heers with solid fill" id="277" name="Google Shape;27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73885" y="2044347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mily with two children with solid fill" id="278" name="Google Shape;278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92038" y="3091091"/>
            <a:ext cx="1391678" cy="1391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9"/>
          <p:cNvGrpSpPr/>
          <p:nvPr/>
        </p:nvGrpSpPr>
        <p:grpSpPr>
          <a:xfrm>
            <a:off x="1245692" y="2770816"/>
            <a:ext cx="1391678" cy="1391678"/>
            <a:chOff x="993441" y="2770816"/>
            <a:chExt cx="1391678" cy="1391678"/>
          </a:xfrm>
        </p:grpSpPr>
        <p:pic>
          <p:nvPicPr>
            <p:cNvPr descr="Shopping basket with solid fill" id="280" name="Google Shape;280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86676" y="3448681"/>
              <a:ext cx="605012" cy="6050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Man with solid fill" id="281" name="Google Shape;281;p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993441" y="2770816"/>
              <a:ext cx="1391678" cy="13916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Person eating with solid fill" id="282" name="Google Shape;282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078620" y="4381972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ance with solid fill" id="283" name="Google Shape;283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258525" y="2939591"/>
            <a:ext cx="1391678" cy="139167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n with cane with solid fill" id="284" name="Google Shape;284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82710" y="4473769"/>
            <a:ext cx="1267498" cy="126749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9"/>
          <p:cNvSpPr txBox="1"/>
          <p:nvPr/>
        </p:nvSpPr>
        <p:spPr>
          <a:xfrm>
            <a:off x="1352795" y="4257466"/>
            <a:ext cx="12057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Shopping</a:t>
            </a:r>
            <a:endParaRPr/>
          </a:p>
        </p:txBody>
      </p:sp>
      <p:sp>
        <p:nvSpPr>
          <p:cNvPr id="286" name="Google Shape;286;p9"/>
          <p:cNvSpPr txBox="1"/>
          <p:nvPr/>
        </p:nvSpPr>
        <p:spPr>
          <a:xfrm>
            <a:off x="3315038" y="3191199"/>
            <a:ext cx="10114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work</a:t>
            </a:r>
            <a:endParaRPr/>
          </a:p>
        </p:txBody>
      </p:sp>
      <p:sp>
        <p:nvSpPr>
          <p:cNvPr id="287" name="Google Shape;287;p9"/>
          <p:cNvSpPr txBox="1"/>
          <p:nvPr/>
        </p:nvSpPr>
        <p:spPr>
          <a:xfrm>
            <a:off x="2950331" y="5792657"/>
            <a:ext cx="1655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Public venues</a:t>
            </a:r>
            <a:endParaRPr/>
          </a:p>
        </p:txBody>
      </p:sp>
      <p:sp>
        <p:nvSpPr>
          <p:cNvPr id="288" name="Google Shape;288;p9"/>
          <p:cNvSpPr txBox="1"/>
          <p:nvPr/>
        </p:nvSpPr>
        <p:spPr>
          <a:xfrm>
            <a:off x="5130868" y="4330837"/>
            <a:ext cx="10829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home</a:t>
            </a:r>
            <a:endParaRPr/>
          </a:p>
        </p:txBody>
      </p:sp>
      <p:sp>
        <p:nvSpPr>
          <p:cNvPr id="289" name="Google Shape;289;p9"/>
          <p:cNvSpPr txBox="1"/>
          <p:nvPr/>
        </p:nvSpPr>
        <p:spPr>
          <a:xfrm>
            <a:off x="7222130" y="3541044"/>
            <a:ext cx="11959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At school</a:t>
            </a:r>
            <a:endParaRPr/>
          </a:p>
        </p:txBody>
      </p:sp>
      <p:sp>
        <p:nvSpPr>
          <p:cNvPr id="290" name="Google Shape;290;p9"/>
          <p:cNvSpPr txBox="1"/>
          <p:nvPr/>
        </p:nvSpPr>
        <p:spPr>
          <a:xfrm>
            <a:off x="9211672" y="4298535"/>
            <a:ext cx="157158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Exercise 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activities</a:t>
            </a:r>
            <a:endParaRPr/>
          </a:p>
        </p:txBody>
      </p:sp>
      <p:sp>
        <p:nvSpPr>
          <p:cNvPr id="291" name="Google Shape;291;p9"/>
          <p:cNvSpPr txBox="1"/>
          <p:nvPr/>
        </p:nvSpPr>
        <p:spPr>
          <a:xfrm>
            <a:off x="6955574" y="5841741"/>
            <a:ext cx="19053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Extended family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9240632" y="5515658"/>
            <a:ext cx="2727316" cy="92333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…too many types of interaction to model in fine detail!</a:t>
            </a:r>
            <a:endParaRPr/>
          </a:p>
        </p:txBody>
      </p:sp>
      <p:pic>
        <p:nvPicPr>
          <p:cNvPr descr="A picture containing text&#10;&#10;Description automatically generated" id="293" name="Google Shape;293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-4659" y="5725113"/>
            <a:ext cx="1152093" cy="1097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weaveVTI">
  <a:themeElements>
    <a:clrScheme name="Interweave-R1">
      <a:dk1>
        <a:srgbClr val="000000"/>
      </a:dk1>
      <a:lt1>
        <a:srgbClr val="FFFFFF"/>
      </a:lt1>
      <a:dk2>
        <a:srgbClr val="292C2D"/>
      </a:dk2>
      <a:lt2>
        <a:srgbClr val="DDDEDD"/>
      </a:lt2>
      <a:accent1>
        <a:srgbClr val="0BA5E8"/>
      </a:accent1>
      <a:accent2>
        <a:srgbClr val="5066E1"/>
      </a:accent2>
      <a:accent3>
        <a:srgbClr val="894EC0"/>
      </a:accent3>
      <a:accent4>
        <a:srgbClr val="E54196"/>
      </a:accent4>
      <a:accent5>
        <a:srgbClr val="BE4449"/>
      </a:accent5>
      <a:accent6>
        <a:srgbClr val="F55822"/>
      </a:accent6>
      <a:hlink>
        <a:srgbClr val="C22DD8"/>
      </a:hlink>
      <a:folHlink>
        <a:srgbClr val="737F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2021-10-05T13:01:46Z</dcterms:created>
  <dc:creator>WILKINSON Lily</dc:creator>
</cp:coreProperties>
</file>